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31"/>
  </p:notesMasterIdLst>
  <p:handoutMasterIdLst>
    <p:handoutMasterId r:id="rId32"/>
  </p:handoutMasterIdLst>
  <p:sldIdLst>
    <p:sldId id="277" r:id="rId6"/>
    <p:sldId id="279" r:id="rId7"/>
    <p:sldId id="280" r:id="rId8"/>
    <p:sldId id="295" r:id="rId9"/>
    <p:sldId id="296" r:id="rId10"/>
    <p:sldId id="305" r:id="rId11"/>
    <p:sldId id="306" r:id="rId12"/>
    <p:sldId id="298" r:id="rId13"/>
    <p:sldId id="283" r:id="rId14"/>
    <p:sldId id="299" r:id="rId15"/>
    <p:sldId id="290" r:id="rId16"/>
    <p:sldId id="289" r:id="rId17"/>
    <p:sldId id="284" r:id="rId18"/>
    <p:sldId id="300" r:id="rId19"/>
    <p:sldId id="308" r:id="rId20"/>
    <p:sldId id="301" r:id="rId21"/>
    <p:sldId id="291" r:id="rId22"/>
    <p:sldId id="302" r:id="rId23"/>
    <p:sldId id="303" r:id="rId24"/>
    <p:sldId id="292" r:id="rId25"/>
    <p:sldId id="304" r:id="rId26"/>
    <p:sldId id="285" r:id="rId27"/>
    <p:sldId id="286" r:id="rId28"/>
    <p:sldId id="287" r:id="rId29"/>
    <p:sldId id="278" r:id="rId30"/>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9">
          <p15:clr>
            <a:srgbClr val="A4A3A4"/>
          </p15:clr>
        </p15:guide>
        <p15:guide id="2" orient="horz" pos="2608">
          <p15:clr>
            <a:srgbClr val="A4A3A4"/>
          </p15:clr>
        </p15:guide>
        <p15:guide id="3" orient="horz" pos="3024">
          <p15:clr>
            <a:srgbClr val="A4A3A4"/>
          </p15:clr>
        </p15:guide>
        <p15:guide id="4" orient="horz" pos="1637">
          <p15:clr>
            <a:srgbClr val="A4A3A4"/>
          </p15:clr>
        </p15:guide>
        <p15:guide id="5" orient="horz" pos="215">
          <p15:clr>
            <a:srgbClr val="A4A3A4"/>
          </p15:clr>
        </p15:guide>
        <p15:guide id="6" orient="horz" pos="1103">
          <p15:clr>
            <a:srgbClr val="A4A3A4"/>
          </p15:clr>
        </p15:guide>
        <p15:guide id="7" orient="horz" pos="401">
          <p15:clr>
            <a:srgbClr val="A4A3A4"/>
          </p15:clr>
        </p15:guide>
        <p15:guide id="8" orient="horz" pos="2954">
          <p15:clr>
            <a:srgbClr val="A4A3A4"/>
          </p15:clr>
        </p15:guide>
        <p15:guide id="9" orient="horz" pos="173">
          <p15:clr>
            <a:srgbClr val="A4A3A4"/>
          </p15:clr>
        </p15:guide>
        <p15:guide id="10" pos="175">
          <p15:clr>
            <a:srgbClr val="A4A3A4"/>
          </p15:clr>
        </p15:guide>
        <p15:guide id="11" pos="5590">
          <p15:clr>
            <a:srgbClr val="A4A3A4"/>
          </p15:clr>
        </p15:guide>
        <p15:guide id="12" pos="2880">
          <p15:clr>
            <a:srgbClr val="A4A3A4"/>
          </p15:clr>
        </p15:guide>
        <p15:guide id="13" pos="776">
          <p15:clr>
            <a:srgbClr val="A4A3A4"/>
          </p15:clr>
        </p15:guide>
        <p15:guide id="14" pos="1411">
          <p15:clr>
            <a:srgbClr val="A4A3A4"/>
          </p15:clr>
        </p15:guide>
        <p15:guide id="15" pos="5287">
          <p15:clr>
            <a:srgbClr val="A4A3A4"/>
          </p15:clr>
        </p15:guide>
        <p15:guide id="16" pos="346">
          <p15:clr>
            <a:srgbClr val="A4A3A4"/>
          </p15:clr>
        </p15:guide>
        <p15:guide id="17" pos="4090">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bley, Robert" initials="TR"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5C"/>
    <a:srgbClr val="FED37F"/>
    <a:srgbClr val="7E1C14"/>
    <a:srgbClr val="1F8DC9"/>
    <a:srgbClr val="178ACA"/>
    <a:srgbClr val="18A3AC"/>
    <a:srgbClr val="178CCB"/>
    <a:srgbClr val="052049"/>
    <a:srgbClr val="90BD3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6" autoAdjust="0"/>
    <p:restoredTop sz="62450" autoAdjust="0"/>
  </p:normalViewPr>
  <p:slideViewPr>
    <p:cSldViewPr snapToGrid="0" showGuides="1">
      <p:cViewPr varScale="1">
        <p:scale>
          <a:sx n="105" d="100"/>
          <a:sy n="105" d="100"/>
        </p:scale>
        <p:origin x="1056" y="184"/>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3448" y="-384"/>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2T16:46:21.904" idx="2">
    <p:pos x="10" y="10"/>
    <p:text>See speaking notes throughout for more detail.</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02T16:44:27.027" idx="1">
    <p:pos x="10" y="-29"/>
    <p:text>I think we can skip this slide.  I think it's useful for us, but won't be for this audience.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itchFamily="34" charset="0"/>
                <a:cs typeface="Arial" pitchFamily="34" charset="0"/>
              </a:rPr>
              <a:pPr algn="r"/>
              <a:t>‹#›</a:t>
            </a:fld>
            <a:endParaRPr lang="en-US" dirty="0">
              <a:solidFill>
                <a:srgbClr val="052049"/>
              </a:solidFill>
              <a:latin typeface="Arial" pitchFamily="34" charset="0"/>
              <a:cs typeface="Arial"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mj-lt"/>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itchFamily="34" charset="0"/>
                <a:cs typeface="Arial" pitchFamily="34" charset="0"/>
              </a:rPr>
              <a:pPr algn="r"/>
              <a:t>‹#›</a:t>
            </a:fld>
            <a:endParaRPr lang="en-US" dirty="0">
              <a:solidFill>
                <a:srgbClr val="052049"/>
              </a:solidFill>
              <a:latin typeface="Arial" pitchFamily="34" charset="0"/>
              <a:cs typeface="Arial" pitchFamily="34" charset="0"/>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mj-lt"/>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a:lvl1pPr>
          </a:lstStyle>
          <a:p>
            <a:fld id="{EF798EC2-7587-174C-8F9B-BEC1CFBF2B9A}" type="datetimeFigureOut">
              <a:rPr lang="en-US" smtClean="0"/>
              <a:t>10/25/19</a:t>
            </a:fld>
            <a:endParaRPr lang="en-US"/>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kern="1200">
        <a:solidFill>
          <a:srgbClr val="052049"/>
        </a:solidFill>
        <a:latin typeface="+mj-lt"/>
        <a:ea typeface="+mn-ea"/>
        <a:cs typeface="Arial" pitchFamily="34" charset="0"/>
      </a:defRPr>
    </a:lvl1pPr>
    <a:lvl2pPr marL="285750" indent="-112713" algn="l" defTabSz="914400" rtl="0" eaLnBrk="1" latinLnBrk="0" hangingPunct="1">
      <a:spcBef>
        <a:spcPts val="200"/>
      </a:spcBef>
      <a:buClr>
        <a:srgbClr val="178CCB"/>
      </a:buClr>
      <a:buFont typeface="Arial" pitchFamily="34" charset="0"/>
      <a:buChar char="•"/>
      <a:defRPr sz="1100" kern="1200">
        <a:solidFill>
          <a:srgbClr val="052049"/>
        </a:solidFill>
        <a:latin typeface="+mj-lt"/>
        <a:ea typeface="+mn-ea"/>
        <a:cs typeface="Arial" pitchFamily="34" charset="0"/>
      </a:defRPr>
    </a:lvl2pPr>
    <a:lvl3pPr marL="403225" indent="-117475" algn="l" defTabSz="914400" rtl="0" eaLnBrk="1" latinLnBrk="0" hangingPunct="1">
      <a:spcBef>
        <a:spcPts val="200"/>
      </a:spcBef>
      <a:buClr>
        <a:srgbClr val="178CCB"/>
      </a:buClr>
      <a:buFont typeface="Arial" pitchFamily="34" charset="0"/>
      <a:buChar char="•"/>
      <a:defRPr sz="1050" kern="1200">
        <a:solidFill>
          <a:srgbClr val="052049"/>
        </a:solidFill>
        <a:latin typeface="+mj-lt"/>
        <a:ea typeface="+mn-ea"/>
        <a:cs typeface="Arial" pitchFamily="34" charset="0"/>
      </a:defRPr>
    </a:lvl3pPr>
    <a:lvl4pPr marL="569913" indent="-112713" algn="l" defTabSz="914400" rtl="0" eaLnBrk="1" latinLnBrk="0" hangingPunct="1">
      <a:spcBef>
        <a:spcPts val="200"/>
      </a:spcBef>
      <a:buClr>
        <a:srgbClr val="178CCB"/>
      </a:buClr>
      <a:buFont typeface="Arial" pitchFamily="34" charset="0"/>
      <a:buChar char="•"/>
      <a:defRPr sz="1050" kern="1200">
        <a:solidFill>
          <a:srgbClr val="052049"/>
        </a:solidFill>
        <a:latin typeface="+mj-lt"/>
        <a:ea typeface="+mn-ea"/>
        <a:cs typeface="Arial"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3070550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new HIV Diagnoses by Race, however, we see strongly different patterns:</a:t>
            </a:r>
          </a:p>
          <a:p>
            <a:r>
              <a:rPr lang="en-US" dirty="0"/>
              <a:t>Color Source (CDC)</a:t>
            </a:r>
          </a:p>
          <a:p>
            <a:r>
              <a:rPr lang="en-US" dirty="0"/>
              <a:t>We show in our map that historic activism centers are primarily clustered in coastal cities, which is a reasonable approximation for where the bulk of current cases of aids are happening.</a:t>
            </a:r>
          </a:p>
          <a:p>
            <a:r>
              <a:rPr lang="en-US" dirty="0"/>
              <a:t>If we look by race however, we see that certain populations might be missed by the established networks and that work may need to be done to focus activism and help on places like Idaho, North &amp; South Dakota, Nevada, and Maine within the African American community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20</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01339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Source (CDC)</a:t>
            </a:r>
          </a:p>
          <a:p>
            <a:r>
              <a:rPr lang="en-US" dirty="0"/>
              <a:t>Similarly for the Hispanic population, we see that certain populations might be missed by the established networks and that work may need to be done to focus activism on places like Tennessee, Pennsylvania and Nevada.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21</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760926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100" kern="1200" dirty="0">
              <a:solidFill>
                <a:srgbClr val="052049"/>
              </a:solidFill>
              <a:effectLst/>
              <a:latin typeface="+mj-lt"/>
              <a:ea typeface="+mn-ea"/>
              <a:cs typeface="Arial" pitchFamily="34" charset="0"/>
            </a:endParaRP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22</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567691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23</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344475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25</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4445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3</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87918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Anchoring on zip codes</a:t>
            </a:r>
          </a:p>
          <a:p>
            <a:r>
              <a:rPr lang="en-US" dirty="0"/>
              <a:t>Pattern based matching (regex)</a:t>
            </a:r>
          </a:p>
          <a:p>
            <a:r>
              <a:rPr lang="en-US" dirty="0"/>
              <a:t> </a:t>
            </a:r>
          </a:p>
          <a:p>
            <a:r>
              <a:rPr lang="en-US" dirty="0"/>
              <a:t>Anticipate questions</a:t>
            </a:r>
          </a:p>
          <a:p>
            <a:r>
              <a:rPr lang="en-US" dirty="0"/>
              <a:t>Why simple method? Why not </a:t>
            </a:r>
            <a:r>
              <a:rPr lang="en-US" dirty="0" err="1"/>
              <a:t>lstm</a:t>
            </a:r>
            <a:r>
              <a:rPr lang="en-US" dirty="0"/>
              <a:t> or convnet? -&gt; options were to label corpus, or apply existing models. We used spacy (which is a variation on a conv net, as yet unpublished), in order not to have to label. </a:t>
            </a: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6</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386985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Noun phrases not in vocabulary</a:t>
            </a:r>
          </a:p>
          <a:p>
            <a:r>
              <a:rPr lang="en-US" dirty="0" err="1"/>
              <a:t>Spacy’s</a:t>
            </a:r>
            <a:r>
              <a:rPr lang="en-US" dirty="0"/>
              <a:t> NER Tagger</a:t>
            </a: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7</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56358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12</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97145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include this plot?</a:t>
            </a: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15</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223290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www.nap.edu</a:t>
            </a:r>
            <a:r>
              <a:rPr lang="en-US" dirty="0"/>
              <a:t>/read/4975/chapter/5 </a:t>
            </a:r>
          </a:p>
          <a:p>
            <a:pPr lvl="1"/>
            <a:endParaRPr lang="en-US" dirty="0"/>
          </a:p>
          <a:p>
            <a:pPr lvl="1"/>
            <a:r>
              <a:rPr lang="en-US" dirty="0"/>
              <a:t>Activism largely followed crisis zones.</a:t>
            </a:r>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17</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76594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 certainly would need more investigation, it’s not a huge stretch to imagine that places with historic significance for AIDS activism are likely places that continue to be significant to the fight against HIV/AIDS.</a:t>
            </a:r>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dirty="0"/>
              <a:t>It’s not outlandish to imagine that the strongest bases of activism are going to be those that are the oldest and most well established networks of activists</a:t>
            </a:r>
          </a:p>
          <a:p>
            <a:endParaRPr lang="en-US" dirty="0"/>
          </a:p>
          <a:p>
            <a:r>
              <a:rPr lang="en-US" dirty="0"/>
              <a:t>How do these historic centers of AIDS activism compare to the locations of new diagnosis today?</a:t>
            </a:r>
          </a:p>
          <a:p>
            <a:endParaRPr lang="en-US" dirty="0"/>
          </a:p>
          <a:p>
            <a:r>
              <a:rPr lang="en-US" dirty="0"/>
              <a:t>New diagnoses are happening more frequently in the central valley and inland empire, but those are areas with little to no history of activism.</a:t>
            </a:r>
          </a:p>
          <a:p>
            <a:endParaRPr lang="en-US" dirty="0"/>
          </a:p>
          <a:p>
            <a:endParaRPr lang="en-US" dirty="0"/>
          </a:p>
          <a:p>
            <a:endParaRPr lang="en-US" dirty="0"/>
          </a:p>
          <a:p>
            <a:pPr marL="114300" marR="0" lvl="0" indent="-114300" algn="l" defTabSz="914400" rtl="0" eaLnBrk="1" fontAlgn="auto" latinLnBrk="0" hangingPunct="1">
              <a:lnSpc>
                <a:spcPct val="100000"/>
              </a:lnSpc>
              <a:spcBef>
                <a:spcPts val="800"/>
              </a:spcBef>
              <a:spcAft>
                <a:spcPts val="0"/>
              </a:spcAft>
              <a:buClr>
                <a:srgbClr val="178CCB"/>
              </a:buClr>
              <a:buSzTx/>
              <a:buFont typeface="Arial" pitchFamily="34" charset="0"/>
              <a:buChar char="•"/>
              <a:tabLst/>
              <a:defRPr/>
            </a:pPr>
            <a:r>
              <a:rPr lang="en-US" b="1" dirty="0"/>
              <a:t>REF: Epidemiology of HIV in California: Hot spots, cold spots, and program improvement Juliana Grant, MD MPH Chief, Surveillance, Research, and Evaluation Branch.</a:t>
            </a:r>
          </a:p>
          <a:p>
            <a:r>
              <a:rPr lang="en-US" dirty="0"/>
              <a:t>Juliana Grant, </a:t>
            </a:r>
            <a:r>
              <a:rPr lang="en-US" dirty="0" err="1"/>
              <a:t>mD</a:t>
            </a:r>
            <a:r>
              <a:rPr lang="en-US" dirty="0"/>
              <a:t> mph 2016 CDPH</a:t>
            </a:r>
          </a:p>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18</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339452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overlap definitely, but no representation at all for places like Nevada and South Carolina.</a:t>
            </a:r>
          </a:p>
          <a:p>
            <a:r>
              <a:rPr lang="en-US" dirty="0"/>
              <a:t>Overall, largely similar patterns.</a:t>
            </a:r>
          </a:p>
          <a:p>
            <a:endParaRPr lang="en-US" dirty="0"/>
          </a:p>
          <a:p>
            <a:r>
              <a:rPr lang="en-US" dirty="0"/>
              <a:t>REF: FIGURE 1.1 Annual incidence rates of AIDS for adults and adolescents per 100,000 population, for cases reported in 1993 in the United States. SOURCE: </a:t>
            </a:r>
            <a:r>
              <a:rPr lang="en-US" dirty="0" err="1"/>
              <a:t>Valdiserri</a:t>
            </a:r>
            <a:r>
              <a:rPr lang="en-US" dirty="0"/>
              <a:t>, 1994. (Black and white map)</a:t>
            </a:r>
          </a:p>
          <a:p>
            <a:r>
              <a:rPr lang="en-US" dirty="0"/>
              <a:t>Color Source (CDC)</a:t>
            </a:r>
          </a:p>
          <a:p>
            <a:pPr lvl="1"/>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latin typeface="Arial" pitchFamily="34" charset="0"/>
                <a:cs typeface="Arial" pitchFamily="34" charset="0"/>
              </a:rPr>
              <a:pPr algn="r"/>
              <a:t>19</a:t>
            </a:fld>
            <a:endParaRPr lang="en-US" dirty="0">
              <a:solidFill>
                <a:srgbClr val="052049"/>
              </a:solidFill>
              <a:latin typeface="Arial" pitchFamily="34" charset="0"/>
              <a:cs typeface="Arial" pitchFamily="34" charset="0"/>
            </a:endParaRPr>
          </a:p>
        </p:txBody>
      </p:sp>
      <p:sp>
        <p:nvSpPr>
          <p:cNvPr id="5" name="Footer Placeholder 4"/>
          <p:cNvSpPr>
            <a:spLocks noGrp="1"/>
          </p:cNvSpPr>
          <p:nvPr>
            <p:ph type="ftr" sz="quarter" idx="4"/>
          </p:nvPr>
        </p:nvSpPr>
        <p:spPr/>
        <p:txBody>
          <a:bodyPr/>
          <a:lstStyle/>
          <a:p>
            <a:r>
              <a:rPr lang="en-US" sz="800">
                <a:solidFill>
                  <a:srgbClr val="052049"/>
                </a:solidFill>
                <a:latin typeface="+mj-lt"/>
              </a:rPr>
              <a:t>| [footer text here]</a:t>
            </a:r>
            <a:endParaRPr lang="en-US" sz="800" dirty="0">
              <a:solidFill>
                <a:srgbClr val="052049"/>
              </a:solidFill>
              <a:latin typeface="+mj-lt"/>
            </a:endParaRPr>
          </a:p>
        </p:txBody>
      </p:sp>
    </p:spTree>
    <p:extLst>
      <p:ext uri="{BB962C8B-B14F-4D97-AF65-F5344CB8AC3E}">
        <p14:creationId xmlns:p14="http://schemas.microsoft.com/office/powerpoint/2010/main" val="1143263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emf"/><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22"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23"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endParaRPr lang="en-US" dirty="0"/>
          </a:p>
        </p:txBody>
      </p:sp>
      <p:sp>
        <p:nvSpPr>
          <p:cNvPr id="24"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0" y="477077"/>
            <a:ext cx="2073965" cy="535440"/>
          </a:xfrm>
          <a:prstGeom prst="rect">
            <a:avLst/>
          </a:prstGeom>
        </p:spPr>
      </p:pic>
    </p:spTree>
    <p:extLst>
      <p:ext uri="{BB962C8B-B14F-4D97-AF65-F5344CB8AC3E}">
        <p14:creationId xmlns:p14="http://schemas.microsoft.com/office/powerpoint/2010/main" val="17630735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1" y="198783"/>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rgbClr val="178CCB"/>
                </a:solidFill>
                <a:latin typeface="+mn-lt"/>
              </a:rPr>
              <a:t>“</a:t>
            </a:r>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rgbClr val="178CCB"/>
                </a:solidFill>
                <a:latin typeface="+mn-lt"/>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rgbClr val="178CCB"/>
                </a:solidFill>
                <a:latin typeface="+mn-lt"/>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5"/>
            <a:ext cx="6593258" cy="1430138"/>
          </a:xfrm>
        </p:spPr>
        <p:txBody>
          <a:bodyPr anchor="ctr">
            <a:noAutofit/>
          </a:bodyPr>
          <a:lstStyle>
            <a:lvl1pPr>
              <a:defRPr sz="3600" baseline="0">
                <a:latin typeface="+mj-lt"/>
              </a:defRPr>
            </a:lvl1pPr>
          </a:lstStyle>
          <a:p>
            <a:r>
              <a:rPr lang="en-US" dirty="0"/>
              <a:t>Section Header Here</a:t>
            </a:r>
          </a:p>
        </p:txBody>
      </p:sp>
      <p:sp>
        <p:nvSpPr>
          <p:cNvPr id="2" name="Rectangle 1"/>
          <p:cNvSpPr/>
          <p:nvPr userDrawn="1"/>
        </p:nvSpPr>
        <p:spPr bwMode="auto">
          <a:xfrm>
            <a:off x="0" y="1769165"/>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Tree>
    <p:extLst>
      <p:ext uri="{BB962C8B-B14F-4D97-AF65-F5344CB8AC3E}">
        <p14:creationId xmlns:p14="http://schemas.microsoft.com/office/powerpoint/2010/main" val="11168220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5"/>
            <a:ext cx="6593258" cy="1430138"/>
          </a:xfrm>
        </p:spPr>
        <p:txBody>
          <a:bodyPr anchor="ctr">
            <a:noAutofit/>
          </a:bodyPr>
          <a:lstStyle>
            <a:lvl1pPr>
              <a:defRPr sz="3600" baseline="0">
                <a:solidFill>
                  <a:srgbClr val="18A3AC"/>
                </a:solidFill>
                <a:latin typeface="+mj-lt"/>
              </a:defRPr>
            </a:lvl1pPr>
          </a:lstStyle>
          <a:p>
            <a:r>
              <a:rPr lang="en-US" dirty="0"/>
              <a:t>Section Header Here</a:t>
            </a:r>
          </a:p>
        </p:txBody>
      </p:sp>
      <p:sp>
        <p:nvSpPr>
          <p:cNvPr id="2" name="Rectangle 1"/>
          <p:cNvSpPr/>
          <p:nvPr userDrawn="1"/>
        </p:nvSpPr>
        <p:spPr bwMode="auto">
          <a:xfrm>
            <a:off x="0" y="1769165"/>
            <a:ext cx="24847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1" dirty="0" err="1">
              <a:solidFill>
                <a:schemeClr val="accent2"/>
              </a:solidFill>
              <a:latin typeface="+mj-lt"/>
            </a:endParaRPr>
          </a:p>
        </p:txBody>
      </p:sp>
    </p:spTree>
    <p:extLst>
      <p:ext uri="{BB962C8B-B14F-4D97-AF65-F5344CB8AC3E}">
        <p14:creationId xmlns:p14="http://schemas.microsoft.com/office/powerpoint/2010/main" val="21383425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5"/>
            <a:ext cx="6593258" cy="1430138"/>
          </a:xfrm>
        </p:spPr>
        <p:txBody>
          <a:bodyPr anchor="ctr">
            <a:noAutofit/>
          </a:bodyPr>
          <a:lstStyle>
            <a:lvl1pPr>
              <a:defRPr sz="3600" baseline="0">
                <a:solidFill>
                  <a:srgbClr val="178CCB"/>
                </a:solidFill>
                <a:latin typeface="+mj-lt"/>
              </a:defRPr>
            </a:lvl1pPr>
          </a:lstStyle>
          <a:p>
            <a:r>
              <a:rPr lang="en-US" dirty="0"/>
              <a:t>Section Header Here</a:t>
            </a:r>
          </a:p>
        </p:txBody>
      </p:sp>
      <p:sp>
        <p:nvSpPr>
          <p:cNvPr id="2" name="Rectangle 1"/>
          <p:cNvSpPr/>
          <p:nvPr userDrawn="1"/>
        </p:nvSpPr>
        <p:spPr bwMode="auto">
          <a:xfrm>
            <a:off x="0" y="1769165"/>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rgbClr val="178CCB"/>
              </a:solidFill>
              <a:latin typeface="+mj-lt"/>
            </a:endParaRPr>
          </a:p>
        </p:txBody>
      </p:sp>
    </p:spTree>
    <p:extLst>
      <p:ext uri="{BB962C8B-B14F-4D97-AF65-F5344CB8AC3E}">
        <p14:creationId xmlns:p14="http://schemas.microsoft.com/office/powerpoint/2010/main" val="6859446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4" y="2032663"/>
            <a:ext cx="1571041" cy="1025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0"/>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902"/>
            <a:ext cx="8902097" cy="4901598"/>
          </a:xfrm>
          <a:prstGeom prst="rect">
            <a:avLst/>
          </a:prstGeom>
        </p:spPr>
      </p:pic>
      <p:sp>
        <p:nvSpPr>
          <p:cNvPr id="2" name="Rectangle 1"/>
          <p:cNvSpPr/>
          <p:nvPr userDrawn="1"/>
        </p:nvSpPr>
        <p:spPr bwMode="auto">
          <a:xfrm>
            <a:off x="502920" y="0"/>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endParaRPr lang="en-US" dirty="0"/>
          </a:p>
        </p:txBody>
      </p:sp>
      <p:sp>
        <p:nvSpPr>
          <p:cNvPr id="12"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73" y="297068"/>
            <a:ext cx="1725734" cy="446687"/>
          </a:xfrm>
          <a:prstGeom prst="rect">
            <a:avLst/>
          </a:prstGeom>
        </p:spPr>
      </p:pic>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0" y="244258"/>
            <a:ext cx="8893479" cy="4899242"/>
          </a:xfrm>
          <a:prstGeom prst="rect">
            <a:avLst/>
          </a:prstGeom>
        </p:spPr>
      </p:pic>
      <p:sp>
        <p:nvSpPr>
          <p:cNvPr id="2" name="Rectangle 1"/>
          <p:cNvSpPr/>
          <p:nvPr userDrawn="1"/>
        </p:nvSpPr>
        <p:spPr bwMode="auto">
          <a:xfrm>
            <a:off x="502920" y="0"/>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endParaRPr lang="en-US" dirty="0"/>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73" y="297068"/>
            <a:ext cx="1725734" cy="446687"/>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902"/>
            <a:ext cx="8908063" cy="4901598"/>
          </a:xfrm>
          <a:prstGeom prst="rect">
            <a:avLst/>
          </a:prstGeom>
        </p:spPr>
      </p:pic>
      <p:sp>
        <p:nvSpPr>
          <p:cNvPr id="2" name="Rectangle 1"/>
          <p:cNvSpPr/>
          <p:nvPr userDrawn="1"/>
        </p:nvSpPr>
        <p:spPr bwMode="auto">
          <a:xfrm>
            <a:off x="502920" y="0"/>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endParaRPr lang="en-US" dirty="0"/>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9"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73" y="297068"/>
            <a:ext cx="1725734" cy="446687"/>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902"/>
            <a:ext cx="8902097" cy="4901598"/>
          </a:xfrm>
          <a:prstGeom prst="rect">
            <a:avLst/>
          </a:prstGeom>
        </p:spPr>
      </p:pic>
      <p:sp>
        <p:nvSpPr>
          <p:cNvPr id="2" name="Rectangle 1"/>
          <p:cNvSpPr/>
          <p:nvPr userDrawn="1"/>
        </p:nvSpPr>
        <p:spPr bwMode="auto">
          <a:xfrm>
            <a:off x="502920" y="0"/>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tx1"/>
              </a:solidFill>
              <a:latin typeface="+mj-lt"/>
            </a:endParaRPr>
          </a:p>
        </p:txBody>
      </p:sp>
      <p:sp>
        <p:nvSpPr>
          <p:cNvPr id="13" name="Date Placeholder 4"/>
          <p:cNvSpPr>
            <a:spLocks noGrp="1"/>
          </p:cNvSpPr>
          <p:nvPr>
            <p:ph type="dt" sz="half" idx="2"/>
          </p:nvPr>
        </p:nvSpPr>
        <p:spPr>
          <a:xfrm>
            <a:off x="785881" y="3869450"/>
            <a:ext cx="1925338" cy="178955"/>
          </a:xfrm>
          <a:prstGeom prst="rect">
            <a:avLst/>
          </a:prstGeom>
        </p:spPr>
        <p:txBody>
          <a:bodyPr vert="horz" wrap="square" lIns="91440" tIns="0" rIns="91440" bIns="0" rtlCol="0" anchor="b" anchorCtr="0">
            <a:noAutofit/>
          </a:bodyPr>
          <a:lstStyle>
            <a:lvl1pPr algn="l">
              <a:defRPr sz="1200" i="0">
                <a:solidFill>
                  <a:schemeClr val="bg1"/>
                </a:solidFill>
                <a:latin typeface="Arial" pitchFamily="34" charset="0"/>
                <a:cs typeface="Arial" pitchFamily="34" charset="0"/>
              </a:defRPr>
            </a:lvl1pPr>
          </a:lstStyle>
          <a:p>
            <a:endParaRPr lang="en-US" dirty="0"/>
          </a:p>
        </p:txBody>
      </p:sp>
      <p:sp>
        <p:nvSpPr>
          <p:cNvPr id="20" name="Title 15"/>
          <p:cNvSpPr>
            <a:spLocks noGrp="1"/>
          </p:cNvSpPr>
          <p:nvPr>
            <p:ph type="title" hasCustomPrompt="1"/>
          </p:nvPr>
        </p:nvSpPr>
        <p:spPr>
          <a:xfrm>
            <a:off x="784273" y="1127896"/>
            <a:ext cx="4976447" cy="1311963"/>
          </a:xfrm>
        </p:spPr>
        <p:txBody>
          <a:bodyPr anchor="b">
            <a:noAutofit/>
          </a:bodyPr>
          <a:lstStyle>
            <a:lvl1pPr>
              <a:defRPr sz="3600" baseline="0">
                <a:solidFill>
                  <a:schemeClr val="bg1"/>
                </a:solidFill>
                <a:latin typeface="+mj-lt"/>
              </a:defRPr>
            </a:lvl1pPr>
          </a:lstStyle>
          <a:p>
            <a:r>
              <a:rPr lang="en-US" dirty="0"/>
              <a:t>Title Here</a:t>
            </a:r>
          </a:p>
        </p:txBody>
      </p:sp>
      <p:sp>
        <p:nvSpPr>
          <p:cNvPr id="21" name="Text Placeholder 3"/>
          <p:cNvSpPr>
            <a:spLocks noGrp="1"/>
          </p:cNvSpPr>
          <p:nvPr>
            <p:ph type="body" sz="quarter" idx="15" hasCustomPrompt="1"/>
          </p:nvPr>
        </p:nvSpPr>
        <p:spPr>
          <a:xfrm>
            <a:off x="787890" y="2526000"/>
            <a:ext cx="4972830" cy="508220"/>
          </a:xfrm>
          <a:prstGeom prst="rect">
            <a:avLst/>
          </a:prstGeom>
        </p:spPr>
        <p:txBody>
          <a:bodyPr>
            <a:noAutofit/>
          </a:bodyPr>
          <a:lstStyle>
            <a:lvl1pPr marL="0" indent="0" algn="l">
              <a:lnSpc>
                <a:spcPct val="100000"/>
              </a:lnSpc>
              <a:buNone/>
              <a:defRPr sz="1600" i="0">
                <a:solidFill>
                  <a:schemeClr val="bg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9" name="Text Placeholder 2"/>
          <p:cNvSpPr>
            <a:spLocks noGrp="1"/>
          </p:cNvSpPr>
          <p:nvPr>
            <p:ph type="body" sz="quarter" idx="10" hasCustomPrompt="1"/>
          </p:nvPr>
        </p:nvSpPr>
        <p:spPr>
          <a:xfrm>
            <a:off x="784274" y="3355288"/>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a:t>Presenter’s </a:t>
            </a:r>
            <a:r>
              <a:rPr lang="en-US" dirty="0"/>
              <a:t>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73" y="297068"/>
            <a:ext cx="1725734" cy="446687"/>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rgbClr val="18A3AC"/>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endParaRPr lang="en-US" dirty="0"/>
          </a:p>
        </p:txBody>
      </p:sp>
      <p:sp>
        <p:nvSpPr>
          <p:cNvPr id="17"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0" y="475694"/>
            <a:ext cx="2073965" cy="536823"/>
          </a:xfrm>
          <a:prstGeom prst="rect">
            <a:avLst/>
          </a:prstGeom>
        </p:spPr>
      </p:pic>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endParaRPr lang="en-US" dirty="0"/>
          </a:p>
        </p:txBody>
      </p:sp>
      <p:sp>
        <p:nvSpPr>
          <p:cNvPr id="17"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0" y="475694"/>
            <a:ext cx="2073965" cy="536823"/>
          </a:xfrm>
          <a:prstGeom prst="rect">
            <a:avLst/>
          </a:prstGeom>
        </p:spPr>
      </p:pic>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p:txBody>
          <a:bodyPr anchor="b">
            <a:noAutofit/>
          </a:bodyPr>
          <a:lstStyle>
            <a:lvl1pPr>
              <a:defRPr sz="3600">
                <a:latin typeface="+mj-lt"/>
              </a:defRPr>
            </a:lvl1pPr>
          </a:lstStyle>
          <a:p>
            <a:r>
              <a:rPr lang="en-US" dirty="0"/>
              <a:t>Slide Title Here</a:t>
            </a:r>
          </a:p>
        </p:txBody>
      </p:sp>
      <p:sp>
        <p:nvSpPr>
          <p:cNvPr id="4" name="Text Placeholder 3"/>
          <p:cNvSpPr>
            <a:spLocks noGrp="1"/>
          </p:cNvSpPr>
          <p:nvPr>
            <p:ph type="body" sz="quarter" idx="15" hasCustomPrompt="1"/>
          </p:nvPr>
        </p:nvSpPr>
        <p:spPr>
          <a:xfrm>
            <a:off x="457202" y="695740"/>
            <a:ext cx="8169964" cy="357809"/>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3" y="1401416"/>
            <a:ext cx="8137665" cy="2932045"/>
          </a:xfrm>
          <a:prstGeom prst="rect">
            <a:avLst/>
          </a:prstGeom>
        </p:spPr>
        <p:txBody>
          <a:bodyPr vert="horz" lIns="91440" tIns="45720" rIns="91440" bIns="45720" rtlCol="0">
            <a:noAutofit/>
          </a:bodyPr>
          <a:lstStyle>
            <a:lvl2pPr>
              <a:buClr>
                <a:schemeClr val="accent5"/>
              </a:buClr>
              <a:defRPr/>
            </a:lvl2pPr>
            <a:lvl4pPr>
              <a:buClr>
                <a:schemeClr val="accent5"/>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7" y="352445"/>
            <a:ext cx="8587407" cy="3972812"/>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3"/>
            <a:ext cx="3826840" cy="2853083"/>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3"/>
            <a:ext cx="3826840" cy="2853083"/>
          </a:xfrm>
        </p:spPr>
        <p:txBody>
          <a:bodyPr/>
          <a:lstStyle>
            <a:lvl2pPr>
              <a:buClr>
                <a:schemeClr val="accent5"/>
              </a:buClr>
              <a:defRPr/>
            </a:lvl2pPr>
            <a:lvl4pPr>
              <a:buClr>
                <a:schemeClr val="accent5"/>
              </a:buClr>
              <a:defRPr/>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9"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7" y="352445"/>
            <a:ext cx="8587407" cy="3972812"/>
          </a:xfrm>
          <a:prstGeom prst="rect">
            <a:avLst/>
          </a:prstGeom>
        </p:spPr>
        <p:txBody>
          <a:bodyPr>
            <a:normAutofit/>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12209036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3"/>
            <a:ext cx="3826840" cy="2853083"/>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3"/>
            <a:ext cx="3826840" cy="2853083"/>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1"/>
                </a:solidFill>
                <a:latin typeface="+mn-lt"/>
              </a:defRPr>
            </a:lvl1pPr>
          </a:lstStyle>
          <a:p>
            <a:pPr lvl="0"/>
            <a:r>
              <a:rPr lang="en-US" dirty="0"/>
              <a:t>Author’s Name</a:t>
            </a:r>
          </a:p>
        </p:txBody>
      </p:sp>
      <p:sp>
        <p:nvSpPr>
          <p:cNvPr id="13" name="Rectangle 12"/>
          <p:cNvSpPr/>
          <p:nvPr userDrawn="1"/>
        </p:nvSpPr>
        <p:spPr bwMode="auto">
          <a:xfrm>
            <a:off x="496956" y="1"/>
            <a:ext cx="1073426" cy="1182754"/>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7321" y="12971"/>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1"/>
                </a:solidFill>
                <a:latin typeface="+mn-lt"/>
              </a:defRPr>
            </a:lvl1pPr>
          </a:lstStyle>
          <a:p>
            <a:pPr lvl="0"/>
            <a:r>
              <a:rPr lang="en-US" dirty="0"/>
              <a:t>Position Title</a:t>
            </a: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1"/>
            <a:ext cx="1073426" cy="1182754"/>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27" y="9144"/>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rgbClr val="18A3AC"/>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rgbClr val="18A3AC"/>
                </a:solidFill>
                <a:latin typeface="+mn-lt"/>
              </a:defRPr>
            </a:lvl1pPr>
          </a:lstStyle>
          <a:p>
            <a:pPr lvl="0"/>
            <a:r>
              <a:rPr lang="en-US" dirty="0"/>
              <a:t>Position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rgbClr val="178CCB"/>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rgbClr val="178CCB"/>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4" name="Title 15"/>
          <p:cNvSpPr>
            <a:spLocks noGrp="1"/>
          </p:cNvSpPr>
          <p:nvPr>
            <p:ph type="title" hasCustomPrompt="1"/>
          </p:nvPr>
        </p:nvSpPr>
        <p:spPr>
          <a:xfrm>
            <a:off x="299199" y="1878496"/>
            <a:ext cx="6141359" cy="1311963"/>
          </a:xfrm>
        </p:spPr>
        <p:txBody>
          <a:bodyPr anchor="b">
            <a:noAutofit/>
          </a:bodyPr>
          <a:lstStyle>
            <a:lvl1pPr>
              <a:defRPr sz="3600" baseline="0">
                <a:solidFill>
                  <a:schemeClr val="tx1"/>
                </a:solidFill>
                <a:latin typeface="+mj-lt"/>
              </a:defRPr>
            </a:lvl1pPr>
          </a:lstStyle>
          <a:p>
            <a:r>
              <a:rPr lang="en-US" dirty="0"/>
              <a:t>Title Here</a:t>
            </a:r>
          </a:p>
        </p:txBody>
      </p:sp>
      <p:sp>
        <p:nvSpPr>
          <p:cNvPr id="15" name="Date Placeholder 4"/>
          <p:cNvSpPr>
            <a:spLocks noGrp="1"/>
          </p:cNvSpPr>
          <p:nvPr>
            <p:ph type="dt" sz="half" idx="2"/>
          </p:nvPr>
        </p:nvSpPr>
        <p:spPr>
          <a:xfrm>
            <a:off x="319200" y="4616418"/>
            <a:ext cx="1925338" cy="178955"/>
          </a:xfrm>
          <a:prstGeom prst="rect">
            <a:avLst/>
          </a:prstGeom>
        </p:spPr>
        <p:txBody>
          <a:bodyPr vert="horz" wrap="square" lIns="91440" tIns="0" rIns="91440" bIns="0" rtlCol="0" anchor="b" anchorCtr="0">
            <a:noAutofit/>
          </a:bodyPr>
          <a:lstStyle>
            <a:lvl1pPr algn="l">
              <a:defRPr sz="1200" i="0">
                <a:solidFill>
                  <a:schemeClr val="tx1"/>
                </a:solidFill>
                <a:latin typeface="Arial" pitchFamily="34" charset="0"/>
                <a:cs typeface="Arial" pitchFamily="34" charset="0"/>
              </a:defRPr>
            </a:lvl1pPr>
          </a:lstStyle>
          <a:p>
            <a:endParaRPr lang="en-US" dirty="0"/>
          </a:p>
        </p:txBody>
      </p:sp>
      <p:sp>
        <p:nvSpPr>
          <p:cNvPr id="17" name="Text Placeholder 3"/>
          <p:cNvSpPr>
            <a:spLocks noGrp="1"/>
          </p:cNvSpPr>
          <p:nvPr>
            <p:ph type="body" sz="quarter" idx="15" hasCustomPrompt="1"/>
          </p:nvPr>
        </p:nvSpPr>
        <p:spPr>
          <a:xfrm>
            <a:off x="302816" y="3185160"/>
            <a:ext cx="6147682" cy="508220"/>
          </a:xfrm>
          <a:prstGeom prst="rect">
            <a:avLst/>
          </a:prstGeom>
        </p:spPr>
        <p:txBody>
          <a:bodyPr>
            <a:noAutofit/>
          </a:bodyPr>
          <a:lstStyle>
            <a:lvl1pPr marL="0" indent="0" algn="l">
              <a:lnSpc>
                <a:spcPct val="100000"/>
              </a:lnSpc>
              <a:buNone/>
              <a:defRPr sz="1600" i="0">
                <a:solidFill>
                  <a:schemeClr val="tx1"/>
                </a:solidFill>
                <a:latin typeface="+mj-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3" y="410225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i="0" baseline="0" dirty="0" smtClean="0">
                <a:solidFill>
                  <a:schemeClr val="tx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20" y="475694"/>
            <a:ext cx="2073965" cy="536823"/>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1"/>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rgbClr val="90BD31"/>
              </a:solidFill>
              <a:latin typeface="+mj-lt"/>
            </a:endParaRPr>
          </a:p>
        </p:txBody>
      </p:sp>
      <p:sp>
        <p:nvSpPr>
          <p:cNvPr id="12" name="TextBox 11"/>
          <p:cNvSpPr txBox="1"/>
          <p:nvPr userDrawn="1"/>
        </p:nvSpPr>
        <p:spPr bwMode="auto">
          <a:xfrm>
            <a:off x="434627"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1" i="0" dirty="0">
                <a:solidFill>
                  <a:schemeClr val="bg2"/>
                </a:solidFill>
                <a:latin typeface="+mn-lt"/>
              </a:rPr>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accent3"/>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accent3"/>
                </a:solidFill>
                <a:latin typeface="+mn-lt"/>
              </a:defRPr>
            </a:lvl1pPr>
          </a:lstStyle>
          <a:p>
            <a:pPr lvl="0"/>
            <a:r>
              <a:rPr lang="en-US" dirty="0"/>
              <a:t>Position Title</a:t>
            </a: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14" name="Rectangle 13"/>
          <p:cNvSpPr/>
          <p:nvPr userDrawn="1"/>
        </p:nvSpPr>
        <p:spPr bwMode="auto">
          <a:xfrm>
            <a:off x="0" y="1772718"/>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5" name="Title 15"/>
          <p:cNvSpPr>
            <a:spLocks noGrp="1"/>
          </p:cNvSpPr>
          <p:nvPr>
            <p:ph type="title" hasCustomPrompt="1"/>
          </p:nvPr>
        </p:nvSpPr>
        <p:spPr>
          <a:xfrm>
            <a:off x="453585" y="1919439"/>
            <a:ext cx="6435412" cy="1107896"/>
          </a:xfrm>
        </p:spPr>
        <p:txBody>
          <a:bodyPr anchor="ctr">
            <a:noAutofit/>
          </a:bodyPr>
          <a:lstStyle>
            <a:lvl1pPr>
              <a:defRPr sz="3600" baseline="0">
                <a:solidFill>
                  <a:schemeClr val="bg1"/>
                </a:solidFill>
                <a:latin typeface="+mj-lt"/>
              </a:defRPr>
            </a:lvl1pPr>
          </a:lstStyle>
          <a:p>
            <a:r>
              <a:rPr lang="en-US" dirty="0"/>
              <a:t>Section Header Here</a:t>
            </a: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userDrawn="1"/>
        </p:nvSpPr>
        <p:spPr bwMode="auto">
          <a:xfrm>
            <a:off x="0" y="1772718"/>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8" name="Title 15"/>
          <p:cNvSpPr>
            <a:spLocks noGrp="1"/>
          </p:cNvSpPr>
          <p:nvPr>
            <p:ph type="title" hasCustomPrompt="1"/>
          </p:nvPr>
        </p:nvSpPr>
        <p:spPr>
          <a:xfrm>
            <a:off x="453585" y="1919439"/>
            <a:ext cx="6435412" cy="1107896"/>
          </a:xfrm>
        </p:spPr>
        <p:txBody>
          <a:bodyPr anchor="ctr">
            <a:noAutofit/>
          </a:bodyPr>
          <a:lstStyle>
            <a:lvl1pPr>
              <a:defRPr sz="3600" baseline="0">
                <a:solidFill>
                  <a:schemeClr val="bg1"/>
                </a:solidFill>
                <a:latin typeface="+mj-lt"/>
              </a:defRPr>
            </a:lvl1pPr>
          </a:lstStyle>
          <a:p>
            <a:r>
              <a:rPr lang="en-US" dirty="0"/>
              <a:t>Section Header Here</a:t>
            </a: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6" name="Rectangle 5"/>
          <p:cNvSpPr/>
          <p:nvPr userDrawn="1"/>
        </p:nvSpPr>
        <p:spPr bwMode="auto">
          <a:xfrm>
            <a:off x="0" y="1772718"/>
            <a:ext cx="7051729" cy="1411357"/>
          </a:xfrm>
          <a:prstGeom prst="rect">
            <a:avLst/>
          </a:prstGeom>
          <a:solidFill>
            <a:srgbClr val="90BD3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Title 15"/>
          <p:cNvSpPr>
            <a:spLocks noGrp="1"/>
          </p:cNvSpPr>
          <p:nvPr>
            <p:ph type="title" hasCustomPrompt="1"/>
          </p:nvPr>
        </p:nvSpPr>
        <p:spPr>
          <a:xfrm>
            <a:off x="453585" y="1919439"/>
            <a:ext cx="6435412" cy="1107896"/>
          </a:xfrm>
        </p:spPr>
        <p:txBody>
          <a:bodyPr anchor="ctr">
            <a:noAutofit/>
          </a:bodyPr>
          <a:lstStyle>
            <a:lvl1pPr>
              <a:defRPr sz="3600" baseline="0">
                <a:solidFill>
                  <a:schemeClr val="bg1"/>
                </a:solidFill>
                <a:latin typeface="+mj-lt"/>
              </a:defRPr>
            </a:lvl1pPr>
          </a:lstStyle>
          <a:p>
            <a:r>
              <a:rPr lang="en-US" dirty="0"/>
              <a:t>Section Header Here</a:t>
            </a: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4" y="2032663"/>
            <a:ext cx="1571041" cy="1025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0"/>
            <a:ext cx="1374274"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9580" y="2015504"/>
            <a:ext cx="1615440" cy="1615440"/>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49580" y="0"/>
            <a:ext cx="2994420" cy="2015504"/>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314" y="2015504"/>
            <a:ext cx="1615440" cy="1615440"/>
          </a:xfrm>
          <a:prstGeom prst="rect">
            <a:avLst/>
          </a:prstGeom>
        </p:spPr>
      </p:pic>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2756753" cy="2015504"/>
          </a:xfrm>
          <a:prstGeom prst="rect">
            <a:avLst/>
          </a:prstGeom>
        </p:spPr>
      </p:pic>
      <p:pic>
        <p:nvPicPr>
          <p:cNvPr id="23" name="Picture 2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756754" y="1257300"/>
            <a:ext cx="6387246" cy="3886199"/>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170" y="2015504"/>
            <a:ext cx="1615440" cy="161544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0" y="0"/>
            <a:ext cx="2760609" cy="2015504"/>
          </a:xfrm>
          <a:prstGeom prst="rect">
            <a:avLst/>
          </a:prstGeom>
        </p:spPr>
      </p:pic>
      <p:pic>
        <p:nvPicPr>
          <p:cNvPr id="12" name="Picture 11"/>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756754" y="1257300"/>
            <a:ext cx="6387246" cy="3886199"/>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15" name="Text Placeholder 3"/>
          <p:cNvSpPr>
            <a:spLocks noGrp="1"/>
          </p:cNvSpPr>
          <p:nvPr>
            <p:ph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7" y="337931"/>
            <a:ext cx="8587407" cy="4065105"/>
          </a:xfrm>
          <a:prstGeom prst="rect">
            <a:avLst/>
          </a:prstGeom>
        </p:spPr>
        <p:txBody>
          <a:bodyPr>
            <a:normAutofit/>
          </a:bodyPr>
          <a:lstStyle/>
          <a:p>
            <a:r>
              <a:rPr lang="en-US"/>
              <a:t>Click icon to add chart</a:t>
            </a:r>
            <a:endParaRPr lang="en-US" dirty="0"/>
          </a:p>
        </p:txBody>
      </p:sp>
    </p:spTree>
    <p:extLst>
      <p:ext uri="{BB962C8B-B14F-4D97-AF65-F5344CB8AC3E}">
        <p14:creationId xmlns:p14="http://schemas.microsoft.com/office/powerpoint/2010/main" val="632906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Geographic Hotspots for Activism during the HIV/AIDS Crisis</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0"/>
            <a:ext cx="8173580" cy="458587"/>
          </a:xfrm>
        </p:spPr>
        <p:txBody>
          <a:bodyPr anchor="b">
            <a:noAutofit/>
          </a:bodyPr>
          <a:lstStyle>
            <a:lvl1pPr>
              <a:defRPr sz="3600">
                <a:latin typeface="+mj-lt"/>
              </a:defRPr>
            </a:lvl1pPr>
          </a:lstStyle>
          <a:p>
            <a:r>
              <a:rPr lang="en-US" dirty="0"/>
              <a:t>Slide Title Here</a:t>
            </a:r>
          </a:p>
        </p:txBody>
      </p:sp>
      <p:sp>
        <p:nvSpPr>
          <p:cNvPr id="12" name="Text Placeholder 3"/>
          <p:cNvSpPr>
            <a:spLocks noGrp="1"/>
          </p:cNvSpPr>
          <p:nvPr>
            <p:ph type="body" sz="quarter" idx="15" hasCustomPrompt="1"/>
          </p:nvPr>
        </p:nvSpPr>
        <p:spPr>
          <a:xfrm>
            <a:off x="457202" y="695740"/>
            <a:ext cx="8169964" cy="334897"/>
          </a:xfrm>
          <a:prstGeom prst="rect">
            <a:avLst/>
          </a:prstGeom>
        </p:spPr>
        <p:txBody>
          <a:bodyPr>
            <a:noAutofit/>
          </a:bodyPr>
          <a:lstStyle>
            <a:lvl1pPr marL="0" indent="0">
              <a:lnSpc>
                <a:spcPct val="100000"/>
              </a:lnSpc>
              <a:buNone/>
              <a:defRPr sz="1800" i="0">
                <a:latin typeface="+mn-lt"/>
              </a:defRPr>
            </a:lvl1pPr>
            <a:lvl2pPr marL="230187" indent="0">
              <a:lnSpc>
                <a:spcPct val="100000"/>
              </a:lnSpc>
              <a:buNone/>
              <a:defRPr i="1">
                <a:latin typeface="+mn-lt"/>
              </a:defRPr>
            </a:lvl2pPr>
            <a:lvl3pPr marL="515937" indent="0">
              <a:lnSpc>
                <a:spcPct val="100000"/>
              </a:lnSpc>
              <a:buNone/>
              <a:defRPr i="1">
                <a:latin typeface="+mn-lt"/>
              </a:defRPr>
            </a:lvl3pPr>
            <a:lvl4pPr marL="800100" indent="0">
              <a:lnSpc>
                <a:spcPct val="100000"/>
              </a:lnSpc>
              <a:buNone/>
              <a:defRPr i="1">
                <a:latin typeface="+mn-lt"/>
              </a:defRPr>
            </a:lvl4pPr>
            <a:lvl5pPr marL="1085850" indent="0">
              <a:lnSpc>
                <a:spcPct val="100000"/>
              </a:lnSpc>
              <a:buNone/>
              <a:defRPr i="1">
                <a:latin typeface="+mn-lt"/>
              </a:defRPr>
            </a:lvl5pPr>
          </a:lstStyle>
          <a:p>
            <a:pPr lvl="0"/>
            <a:r>
              <a:rPr lang="en-US" dirty="0"/>
              <a:t>Optional Subhead here</a:t>
            </a:r>
          </a:p>
        </p:txBody>
      </p:sp>
      <p:sp>
        <p:nvSpPr>
          <p:cNvPr id="8" name="Text Placeholder 3"/>
          <p:cNvSpPr>
            <a:spLocks noGrp="1"/>
          </p:cNvSpPr>
          <p:nvPr>
            <p:ph idx="1"/>
          </p:nvPr>
        </p:nvSpPr>
        <p:spPr>
          <a:xfrm>
            <a:off x="459684" y="1401416"/>
            <a:ext cx="3824082"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3"/>
          <p:cNvSpPr>
            <a:spLocks noGrp="1"/>
          </p:cNvSpPr>
          <p:nvPr>
            <p:ph idx="16"/>
          </p:nvPr>
        </p:nvSpPr>
        <p:spPr>
          <a:xfrm>
            <a:off x="4765730" y="1401416"/>
            <a:ext cx="3831618"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322213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1" y="198783"/>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chemeClr val="tx2"/>
                </a:solidFill>
                <a:latin typeface="+mn-lt"/>
              </a:rPr>
              <a:t>“</a:t>
            </a:r>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chemeClr val="tx1"/>
                </a:solidFill>
                <a:latin typeface="+mn-lt"/>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chemeClr val="tx1"/>
                </a:solidFill>
                <a:latin typeface="+mn-lt"/>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Geographic Hotspots for Activism during the HIV/AIDS Crisis</a:t>
            </a:r>
            <a:endParaRPr lang="en-US" dirty="0"/>
          </a:p>
        </p:txBody>
      </p:sp>
      <p:sp>
        <p:nvSpPr>
          <p:cNvPr id="5" name="Slide Number Placeholder 4"/>
          <p:cNvSpPr>
            <a:spLocks noGrp="1"/>
          </p:cNvSpPr>
          <p:nvPr>
            <p:ph type="sldNum" sz="quarter" idx="12"/>
          </p:nvPr>
        </p:nvSpPr>
        <p:spPr/>
        <p:txBody>
          <a:bodyPr/>
          <a:lstStyle/>
          <a:p>
            <a:fld id="{7BCC8D0D-EAEC-449D-9161-023DFF90F2E2}" type="slidenum">
              <a:rPr lang="en-US" smtClean="0"/>
              <a:pPr/>
              <a:t>‹#›</a:t>
            </a:fld>
            <a:endParaRPr lang="en-US" dirty="0"/>
          </a:p>
        </p:txBody>
      </p:sp>
      <p:sp>
        <p:nvSpPr>
          <p:cNvPr id="7" name="TextBox 6"/>
          <p:cNvSpPr txBox="1"/>
          <p:nvPr userDrawn="1"/>
        </p:nvSpPr>
        <p:spPr bwMode="auto">
          <a:xfrm>
            <a:off x="457201" y="198783"/>
            <a:ext cx="1192695" cy="2123658"/>
          </a:xfrm>
          <a:prstGeom prst="rect">
            <a:avLst/>
          </a:prstGeom>
          <a:noFill/>
          <a:ln w="19050" algn="ctr">
            <a:noFill/>
            <a:miter lim="800000"/>
            <a:headEnd/>
            <a:tailEnd/>
          </a:ln>
        </p:spPr>
        <p:txBody>
          <a:bodyPr wrap="square" lIns="0" tIns="0" rIns="0" bIns="0" rtlCol="0">
            <a:spAutoFit/>
          </a:bodyPr>
          <a:lstStyle/>
          <a:p>
            <a:r>
              <a:rPr lang="en-US" sz="13800" b="1" i="0" dirty="0">
                <a:solidFill>
                  <a:srgbClr val="18A3AC"/>
                </a:solidFill>
                <a:latin typeface="+mn-lt"/>
              </a:rPr>
              <a:t>“</a:t>
            </a:r>
          </a:p>
        </p:txBody>
      </p:sp>
      <p:sp>
        <p:nvSpPr>
          <p:cNvPr id="9" name="Text Placeholder 8"/>
          <p:cNvSpPr>
            <a:spLocks noGrp="1"/>
          </p:cNvSpPr>
          <p:nvPr>
            <p:ph type="body" sz="quarter" idx="13" hasCustomPrompt="1"/>
          </p:nvPr>
        </p:nvSpPr>
        <p:spPr>
          <a:xfrm>
            <a:off x="437599" y="1431235"/>
            <a:ext cx="8229323" cy="2107096"/>
          </a:xfrm>
          <a:prstGeom prst="rect">
            <a:avLst/>
          </a:prstGeom>
        </p:spPr>
        <p:txBody>
          <a:bodyPr anchor="ctr" anchorCtr="0">
            <a:normAutofit/>
          </a:bodyPr>
          <a:lstStyle>
            <a:lvl1pPr marL="0" indent="0">
              <a:lnSpc>
                <a:spcPct val="100000"/>
              </a:lnSpc>
              <a:buNone/>
              <a:defRPr sz="2800" i="0" baseline="0">
                <a:latin typeface="+mj-lt"/>
              </a:defRPr>
            </a:lvl1pPr>
            <a:lvl2pPr marL="230187" indent="0">
              <a:buNone/>
              <a:defRPr>
                <a:latin typeface="+mn-lt"/>
              </a:defRPr>
            </a:lvl2pPr>
            <a:lvl3pPr marL="515937" indent="0">
              <a:buNone/>
              <a:defRPr>
                <a:latin typeface="+mn-lt"/>
              </a:defRPr>
            </a:lvl3pPr>
            <a:lvl4pPr marL="800100" indent="0">
              <a:buNone/>
              <a:defRPr>
                <a:latin typeface="+mn-lt"/>
              </a:defRPr>
            </a:lvl4pPr>
            <a:lvl5pPr marL="1085850"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8"/>
            <a:ext cx="6513958" cy="430429"/>
          </a:xfrm>
          <a:prstGeom prst="rect">
            <a:avLst/>
          </a:prstGeom>
        </p:spPr>
        <p:txBody>
          <a:bodyPr>
            <a:normAutofit/>
          </a:bodyPr>
          <a:lstStyle>
            <a:lvl1pPr marL="0" indent="0">
              <a:lnSpc>
                <a:spcPct val="100000"/>
              </a:lnSpc>
              <a:buNone/>
              <a:defRPr sz="1800" b="1">
                <a:solidFill>
                  <a:srgbClr val="18A3AC"/>
                </a:solidFill>
                <a:latin typeface="+mn-lt"/>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2"/>
            <a:ext cx="6513958" cy="440937"/>
          </a:xfrm>
          <a:prstGeom prst="rect">
            <a:avLst/>
          </a:prstGeom>
        </p:spPr>
        <p:txBody>
          <a:bodyPr>
            <a:normAutofit/>
          </a:bodyPr>
          <a:lstStyle>
            <a:lvl1pPr marL="0" indent="0">
              <a:lnSpc>
                <a:spcPts val="2000"/>
              </a:lnSpc>
              <a:buNone/>
              <a:defRPr sz="1800" b="0" baseline="0">
                <a:solidFill>
                  <a:srgbClr val="18A3AC"/>
                </a:solidFill>
                <a:latin typeface="+mn-lt"/>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0"/>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0" y="4852596"/>
            <a:ext cx="4310907" cy="10348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r>
              <a:rPr lang="en-US"/>
              <a:t>Geographic Hotspots for Activism during the HIV/AIDS Crisis</a:t>
            </a:r>
            <a:endParaRPr lang="en-US" dirty="0"/>
          </a:p>
        </p:txBody>
      </p:sp>
      <p:sp>
        <p:nvSpPr>
          <p:cNvPr id="12" name="Slide Number Placeholder 6"/>
          <p:cNvSpPr>
            <a:spLocks noGrp="1"/>
          </p:cNvSpPr>
          <p:nvPr>
            <p:ph type="sldNum" sz="quarter" idx="4"/>
          </p:nvPr>
        </p:nvSpPr>
        <p:spPr>
          <a:xfrm>
            <a:off x="272105" y="4840128"/>
            <a:ext cx="246061" cy="11642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xmlns="">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xmlns="">
                <a:noFill/>
              </a14:hiddenFill>
            </a:ext>
          </a:extLst>
        </p:spPr>
      </p:cxnSp>
      <p:sp>
        <p:nvSpPr>
          <p:cNvPr id="13" name="Freeform 77"/>
          <p:cNvSpPr>
            <a:spLocks/>
          </p:cNvSpPr>
          <p:nvPr userDrawn="1"/>
        </p:nvSpPr>
        <p:spPr bwMode="auto">
          <a:xfrm>
            <a:off x="8393113" y="4800600"/>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99"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Lst>
  <p:transition>
    <p:fade/>
  </p:transition>
  <p:hf sldNum="0" hdr="0" dt="0"/>
  <p:txStyles>
    <p:titleStyle>
      <a:lvl1pPr algn="l" defTabSz="914400" rtl="0" eaLnBrk="1" latinLnBrk="0" hangingPunct="1">
        <a:lnSpc>
          <a:spcPct val="85000"/>
        </a:lnSpc>
        <a:spcBef>
          <a:spcPct val="0"/>
        </a:spcBef>
        <a:buNone/>
        <a:defRPr lang="en-US" sz="2800" b="0" kern="1200" cap="none" spc="0" baseline="0" dirty="0" smtClean="0">
          <a:solidFill>
            <a:schemeClr val="tx1"/>
          </a:solidFill>
          <a:latin typeface="+mj-lt"/>
          <a:ea typeface="+mj-ea"/>
          <a:cs typeface="Arial" pitchFamily="34" charset="0"/>
        </a:defRPr>
      </a:lvl1pPr>
    </p:titleStyle>
    <p:bodyStyle>
      <a:lvl1pPr marL="295275" indent="-295275" algn="l" defTabSz="640080" rtl="0" eaLnBrk="1" latinLnBrk="0" hangingPunct="1">
        <a:lnSpc>
          <a:spcPct val="100000"/>
        </a:lnSpc>
        <a:spcBef>
          <a:spcPts val="0"/>
        </a:spcBef>
        <a:spcAft>
          <a:spcPts val="10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38" indent="-284163" algn="l" defTabSz="640080" rtl="0" eaLnBrk="1" latinLnBrk="0" hangingPunct="1">
        <a:lnSpc>
          <a:spcPct val="100000"/>
        </a:lnSpc>
        <a:spcBef>
          <a:spcPts val="0"/>
        </a:spcBef>
        <a:spcAft>
          <a:spcPts val="1000"/>
        </a:spcAft>
        <a:buClr>
          <a:schemeClr val="accent5">
            <a:lumMod val="50000"/>
          </a:schemeClr>
        </a:buClr>
        <a:buSzPct val="100000"/>
        <a:buFont typeface=".AppleSystemUIFont" charset="0"/>
        <a:buChar char="-"/>
        <a:tabLst/>
        <a:defRPr lang="en-US" sz="2000" b="0" kern="1200" dirty="0" smtClean="0">
          <a:solidFill>
            <a:schemeClr val="tx1"/>
          </a:solidFill>
          <a:latin typeface="+mn-lt"/>
          <a:ea typeface="+mn-ea"/>
          <a:cs typeface="+mn-cs"/>
        </a:defRPr>
      </a:lvl2pPr>
      <a:lvl3pPr marL="806450" indent="-227013" algn="l" defTabSz="640080" rtl="0" eaLnBrk="1" latinLnBrk="0" hangingPunct="1">
        <a:lnSpc>
          <a:spcPct val="100000"/>
        </a:lnSpc>
        <a:spcBef>
          <a:spcPts val="0"/>
        </a:spcBef>
        <a:spcAft>
          <a:spcPts val="10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700" indent="-222250" algn="l" defTabSz="640080" rtl="0" eaLnBrk="1" latinLnBrk="0" hangingPunct="1">
        <a:lnSpc>
          <a:spcPct val="100000"/>
        </a:lnSpc>
        <a:spcBef>
          <a:spcPts val="0"/>
        </a:spcBef>
        <a:spcAft>
          <a:spcPts val="1000"/>
        </a:spcAft>
        <a:buClr>
          <a:schemeClr val="accent5">
            <a:lumMod val="50000"/>
          </a:schemeClr>
        </a:buClr>
        <a:buSzPct val="100000"/>
        <a:buFont typeface=".AppleSystemUIFont" charset="0"/>
        <a:buChar char="-"/>
        <a:tabLst/>
        <a:defRPr lang="en-US" sz="1600" b="0" kern="1200" dirty="0" smtClean="0">
          <a:solidFill>
            <a:schemeClr val="tx1"/>
          </a:solidFill>
          <a:latin typeface="+mn-lt"/>
          <a:ea typeface="+mn-ea"/>
          <a:cs typeface="+mn-cs"/>
        </a:defRPr>
      </a:lvl4pPr>
      <a:lvl5pPr marL="1312863" indent="-227013" algn="l" defTabSz="640080"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3585" y="318750"/>
            <a:ext cx="8173580" cy="458587"/>
          </a:xfrm>
          <a:prstGeom prst="rect">
            <a:avLst/>
          </a:prstGeom>
        </p:spPr>
        <p:txBody>
          <a:bodyPr vert="horz" wrap="square" lIns="91440" tIns="45720" rIns="91440" bIns="45720" rtlCol="0" anchor="b" anchorCtr="0">
            <a:normAutofit/>
          </a:bodyPr>
          <a:lstStyle/>
          <a:p>
            <a:r>
              <a:rPr lang="en-US" dirty="0"/>
              <a:t>Slide Title Here</a:t>
            </a:r>
          </a:p>
        </p:txBody>
      </p:sp>
      <p:sp>
        <p:nvSpPr>
          <p:cNvPr id="11" name="Footer Placeholder 5"/>
          <p:cNvSpPr>
            <a:spLocks noGrp="1"/>
          </p:cNvSpPr>
          <p:nvPr>
            <p:ph type="ftr" sz="quarter" idx="3"/>
          </p:nvPr>
        </p:nvSpPr>
        <p:spPr>
          <a:xfrm>
            <a:off x="548150" y="4852596"/>
            <a:ext cx="4310907" cy="10348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r>
              <a:rPr lang="en-US"/>
              <a:t>Geographic Hotspots for Activism during the HIV/AIDS Crisis</a:t>
            </a:r>
            <a:endParaRPr lang="en-US" dirty="0"/>
          </a:p>
        </p:txBody>
      </p:sp>
      <p:sp>
        <p:nvSpPr>
          <p:cNvPr id="12" name="Slide Number Placeholder 6"/>
          <p:cNvSpPr>
            <a:spLocks noGrp="1"/>
          </p:cNvSpPr>
          <p:nvPr>
            <p:ph type="sldNum" sz="quarter" idx="4"/>
          </p:nvPr>
        </p:nvSpPr>
        <p:spPr>
          <a:xfrm>
            <a:off x="272105" y="4840128"/>
            <a:ext cx="246061" cy="116425"/>
          </a:xfrm>
          <a:prstGeom prst="rect">
            <a:avLst/>
          </a:prstGeom>
        </p:spPr>
        <p:txBody>
          <a:bodyPr vert="horz" wrap="square" lIns="0" tIns="0" rIns="0" bIns="0" rtlCol="0" anchor="b" anchorCtr="0"/>
          <a:lstStyle>
            <a:lvl1pPr algn="l">
              <a:defRPr sz="7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xmlns="">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xmlns="">
                <a:noFill/>
              </a14:hiddenFill>
            </a:ext>
          </a:extLst>
        </p:spPr>
      </p:cxnSp>
      <p:sp>
        <p:nvSpPr>
          <p:cNvPr id="13" name="Freeform 77"/>
          <p:cNvSpPr>
            <a:spLocks/>
          </p:cNvSpPr>
          <p:nvPr userDrawn="1"/>
        </p:nvSpPr>
        <p:spPr bwMode="auto">
          <a:xfrm>
            <a:off x="8393113" y="4800600"/>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 Placeholder 3"/>
          <p:cNvSpPr>
            <a:spLocks noGrp="1"/>
          </p:cNvSpPr>
          <p:nvPr>
            <p:ph type="body" idx="1"/>
          </p:nvPr>
        </p:nvSpPr>
        <p:spPr>
          <a:xfrm>
            <a:off x="459683" y="1401416"/>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01" r:id="rId5"/>
    <p:sldLayoutId id="2147483944" r:id="rId6"/>
    <p:sldLayoutId id="2147483951" r:id="rId7"/>
    <p:sldLayoutId id="2147483953" r:id="rId8"/>
    <p:sldLayoutId id="2147484000" r:id="rId9"/>
    <p:sldLayoutId id="2147483950" r:id="rId10"/>
    <p:sldLayoutId id="2147483960" r:id="rId11"/>
    <p:sldLayoutId id="2147483961" r:id="rId12"/>
    <p:sldLayoutId id="2147483966" r:id="rId13"/>
    <p:sldLayoutId id="2147483967" r:id="rId14"/>
    <p:sldLayoutId id="2147483968" r:id="rId15"/>
    <p:sldLayoutId id="2147483969" r:id="rId16"/>
    <p:sldLayoutId id="2147483970" r:id="rId17"/>
    <p:sldLayoutId id="2147483971" r:id="rId18"/>
    <p:sldLayoutId id="2147483954" r:id="rId19"/>
    <p:sldLayoutId id="2147483959" r:id="rId20"/>
    <p:sldLayoutId id="2147484002" r:id="rId21"/>
    <p:sldLayoutId id="2147484003" r:id="rId22"/>
    <p:sldLayoutId id="2147484004" r:id="rId23"/>
  </p:sldLayoutIdLst>
  <p:transition>
    <p:fade/>
  </p:transition>
  <p:hf sldNum="0" hdr="0" dt="0"/>
  <p:txStyles>
    <p:titleStyle>
      <a:lvl1pPr algn="l" defTabSz="914400" rtl="0" eaLnBrk="1" latinLnBrk="0" hangingPunct="1">
        <a:lnSpc>
          <a:spcPct val="85000"/>
        </a:lnSpc>
        <a:spcBef>
          <a:spcPct val="0"/>
        </a:spcBef>
        <a:buNone/>
        <a:defRPr lang="en-US" sz="2800" b="0" kern="1200" cap="none" spc="0" baseline="0" dirty="0" smtClean="0">
          <a:solidFill>
            <a:schemeClr val="tx1"/>
          </a:solidFill>
          <a:latin typeface="+mj-lt"/>
          <a:ea typeface="+mj-ea"/>
          <a:cs typeface="Arial" pitchFamily="34" charset="0"/>
        </a:defRPr>
      </a:lvl1pPr>
    </p:titleStyle>
    <p:bodyStyle>
      <a:lvl1pPr marL="295275" indent="-295275" algn="l" defTabSz="640080" rtl="0" eaLnBrk="1" latinLnBrk="0" hangingPunct="1">
        <a:lnSpc>
          <a:spcPct val="100000"/>
        </a:lnSpc>
        <a:spcBef>
          <a:spcPts val="0"/>
        </a:spcBef>
        <a:spcAft>
          <a:spcPts val="600"/>
        </a:spcAft>
        <a:buClr>
          <a:schemeClr val="accent1"/>
        </a:buClr>
        <a:buSzPct val="80000"/>
        <a:buFont typeface="Wingdings" charset="2"/>
        <a:buChar char="§"/>
        <a:tabLst/>
        <a:defRPr lang="en-US" sz="2200" b="0" kern="1200" dirty="0" smtClean="0">
          <a:solidFill>
            <a:schemeClr val="tx1"/>
          </a:solidFill>
          <a:latin typeface="+mn-lt"/>
          <a:ea typeface="+mn-ea"/>
          <a:cs typeface="+mn-cs"/>
        </a:defRPr>
      </a:lvl1pPr>
      <a:lvl2pPr marL="579438" indent="-284163" algn="l" defTabSz="640080" rtl="0" eaLnBrk="1" latinLnBrk="0" hangingPunct="1">
        <a:lnSpc>
          <a:spcPct val="100000"/>
        </a:lnSpc>
        <a:spcBef>
          <a:spcPts val="0"/>
        </a:spcBef>
        <a:spcAft>
          <a:spcPts val="600"/>
        </a:spcAft>
        <a:buClr>
          <a:schemeClr val="accent5">
            <a:lumMod val="50000"/>
          </a:schemeClr>
        </a:buClr>
        <a:buSzPct val="100000"/>
        <a:buFont typeface=".AppleSystemUIFont" charset="0"/>
        <a:buChar char="-"/>
        <a:tabLst/>
        <a:defRPr lang="en-US" sz="2000" b="0" kern="1200" dirty="0" smtClean="0">
          <a:solidFill>
            <a:schemeClr val="tx1"/>
          </a:solidFill>
          <a:latin typeface="+mn-lt"/>
          <a:ea typeface="+mn-ea"/>
          <a:cs typeface="+mn-cs"/>
        </a:defRPr>
      </a:lvl2pPr>
      <a:lvl3pPr marL="806450" indent="-227013" algn="l" defTabSz="640080" rtl="0" eaLnBrk="1" latinLnBrk="0" hangingPunct="1">
        <a:lnSpc>
          <a:spcPct val="100000"/>
        </a:lnSpc>
        <a:spcBef>
          <a:spcPts val="0"/>
        </a:spcBef>
        <a:spcAft>
          <a:spcPts val="600"/>
        </a:spcAft>
        <a:buClr>
          <a:schemeClr val="accent1"/>
        </a:buClr>
        <a:buSzPct val="80000"/>
        <a:buFont typeface="Wingdings" charset="2"/>
        <a:buChar char="§"/>
        <a:tabLst/>
        <a:defRPr lang="en-US" sz="1800" b="0" kern="1200" dirty="0" smtClean="0">
          <a:solidFill>
            <a:schemeClr val="tx1"/>
          </a:solidFill>
          <a:latin typeface="+mn-lt"/>
          <a:ea typeface="+mn-ea"/>
          <a:cs typeface="+mn-cs"/>
        </a:defRPr>
      </a:lvl3pPr>
      <a:lvl4pPr marL="1028700" indent="-222250" algn="l" defTabSz="640080" rtl="0" eaLnBrk="1" latinLnBrk="0" hangingPunct="1">
        <a:lnSpc>
          <a:spcPct val="100000"/>
        </a:lnSpc>
        <a:spcBef>
          <a:spcPts val="0"/>
        </a:spcBef>
        <a:spcAft>
          <a:spcPts val="600"/>
        </a:spcAft>
        <a:buClr>
          <a:schemeClr val="accent5">
            <a:lumMod val="50000"/>
          </a:schemeClr>
        </a:buClr>
        <a:buSzPct val="100000"/>
        <a:buFont typeface=".AppleSystemUIFont" charset="0"/>
        <a:buChar char="-"/>
        <a:tabLst/>
        <a:defRPr lang="en-US" sz="1600" b="0" kern="1200" dirty="0" smtClean="0">
          <a:solidFill>
            <a:schemeClr val="tx1"/>
          </a:solidFill>
          <a:latin typeface="+mn-lt"/>
          <a:ea typeface="+mn-ea"/>
          <a:cs typeface="+mn-cs"/>
        </a:defRPr>
      </a:lvl4pPr>
      <a:lvl5pPr marL="1312863" indent="-227013" algn="l" defTabSz="640080"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5.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00" y="1878496"/>
            <a:ext cx="7367692" cy="1311963"/>
          </a:xfrm>
        </p:spPr>
        <p:txBody>
          <a:bodyPr/>
          <a:lstStyle/>
          <a:p>
            <a:r>
              <a:rPr lang="en-US" dirty="0"/>
              <a:t>Geographic Hotspots for Activism during the HIV/AIDS crisis</a:t>
            </a:r>
          </a:p>
        </p:txBody>
      </p:sp>
      <p:sp>
        <p:nvSpPr>
          <p:cNvPr id="4" name="Text Placeholder 3"/>
          <p:cNvSpPr>
            <a:spLocks noGrp="1"/>
          </p:cNvSpPr>
          <p:nvPr>
            <p:ph type="body" sz="quarter" idx="15"/>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a:t>Robert Thombley, Jonathan </a:t>
            </a:r>
            <a:r>
              <a:rPr lang="en-US" dirty="0" err="1"/>
              <a:t>Renslo</a:t>
            </a:r>
            <a:r>
              <a:rPr lang="en-US" dirty="0"/>
              <a:t>, Chris Tonner, Allan </a:t>
            </a:r>
            <a:r>
              <a:rPr lang="en-US" dirty="0" err="1"/>
              <a:t>Gopez</a:t>
            </a:r>
            <a:endParaRPr lang="en-US" dirty="0"/>
          </a:p>
        </p:txBody>
      </p:sp>
    </p:spTree>
    <p:extLst>
      <p:ext uri="{BB962C8B-B14F-4D97-AF65-F5344CB8AC3E}">
        <p14:creationId xmlns:p14="http://schemas.microsoft.com/office/powerpoint/2010/main" val="32243178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Analysis &amp; Mapping</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r>
              <a:rPr lang="en-US" dirty="0"/>
              <a:t>We then created two types of maps:</a:t>
            </a:r>
          </a:p>
          <a:p>
            <a:pPr lvl="1"/>
            <a:r>
              <a:rPr lang="en-US" dirty="0"/>
              <a:t>Dot plots: Above the centroid of each zip code, we plot a colored circle with its area scaled to the number of mentions and color scaled to the number of unique projects.</a:t>
            </a:r>
          </a:p>
          <a:p>
            <a:pPr lvl="1"/>
            <a:r>
              <a:rPr lang="en-US" dirty="0"/>
              <a:t>Heat maps: A map of all the zip codes in the bay area, color coded to the number of zip code mentions</a:t>
            </a:r>
          </a:p>
        </p:txBody>
      </p:sp>
    </p:spTree>
    <p:extLst>
      <p:ext uri="{BB962C8B-B14F-4D97-AF65-F5344CB8AC3E}">
        <p14:creationId xmlns:p14="http://schemas.microsoft.com/office/powerpoint/2010/main" val="27003118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pic>
        <p:nvPicPr>
          <p:cNvPr id="7" name="Graphic 6">
            <a:extLst>
              <a:ext uri="{FF2B5EF4-FFF2-40B4-BE49-F238E27FC236}">
                <a16:creationId xmlns:a16="http://schemas.microsoft.com/office/drawing/2014/main" id="{3829207C-41F8-3C4B-94A5-CB41FF4C7D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125" t="8060" r="6149" b="8267"/>
          <a:stretch/>
        </p:blipFill>
        <p:spPr>
          <a:xfrm>
            <a:off x="4540375" y="269330"/>
            <a:ext cx="4255008" cy="4303776"/>
          </a:xfrm>
          <a:prstGeom prst="rect">
            <a:avLst/>
          </a:prstGeom>
        </p:spPr>
      </p:pic>
      <p:grpSp>
        <p:nvGrpSpPr>
          <p:cNvPr id="12" name="Group 11">
            <a:extLst>
              <a:ext uri="{FF2B5EF4-FFF2-40B4-BE49-F238E27FC236}">
                <a16:creationId xmlns:a16="http://schemas.microsoft.com/office/drawing/2014/main" id="{5BF15E7A-F25A-3B45-8360-88D8E108AABD}"/>
              </a:ext>
            </a:extLst>
          </p:cNvPr>
          <p:cNvGrpSpPr/>
          <p:nvPr/>
        </p:nvGrpSpPr>
        <p:grpSpPr>
          <a:xfrm>
            <a:off x="992806" y="841213"/>
            <a:ext cx="3008349" cy="3342640"/>
            <a:chOff x="1271043" y="1003901"/>
            <a:chExt cx="3008349" cy="3342640"/>
          </a:xfrm>
        </p:grpSpPr>
        <p:pic>
          <p:nvPicPr>
            <p:cNvPr id="10" name="Graphic 9">
              <a:extLst>
                <a:ext uri="{FF2B5EF4-FFF2-40B4-BE49-F238E27FC236}">
                  <a16:creationId xmlns:a16="http://schemas.microsoft.com/office/drawing/2014/main" id="{FF3D89B1-2578-1F40-A400-CA81D46301B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6167" t="55700" r="66722" b="36004"/>
            <a:stretch/>
          </p:blipFill>
          <p:spPr>
            <a:xfrm>
              <a:off x="1342657" y="1003901"/>
              <a:ext cx="2865120" cy="3342640"/>
            </a:xfrm>
            <a:prstGeom prst="rect">
              <a:avLst/>
            </a:prstGeom>
          </p:spPr>
        </p:pic>
        <p:sp>
          <p:nvSpPr>
            <p:cNvPr id="11" name="Rectangle 10">
              <a:extLst>
                <a:ext uri="{FF2B5EF4-FFF2-40B4-BE49-F238E27FC236}">
                  <a16:creationId xmlns:a16="http://schemas.microsoft.com/office/drawing/2014/main" id="{DBEA6A1E-01C7-0444-A98B-BB15DC729CC8}"/>
                </a:ext>
              </a:extLst>
            </p:cNvPr>
            <p:cNvSpPr/>
            <p:nvPr/>
          </p:nvSpPr>
          <p:spPr bwMode="auto">
            <a:xfrm>
              <a:off x="1271043" y="1003901"/>
              <a:ext cx="3008349" cy="3342640"/>
            </a:xfrm>
            <a:prstGeom prst="rect">
              <a:avLst/>
            </a:prstGeom>
            <a:noFill/>
            <a:ln w="19050" algn="ctr">
              <a:solidFill>
                <a:schemeClr val="tx2"/>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grpSp>
      <p:sp>
        <p:nvSpPr>
          <p:cNvPr id="13" name="TextBox 12">
            <a:extLst>
              <a:ext uri="{FF2B5EF4-FFF2-40B4-BE49-F238E27FC236}">
                <a16:creationId xmlns:a16="http://schemas.microsoft.com/office/drawing/2014/main" id="{357174FC-F0E8-5E47-982A-7A0D805D4EF1}"/>
              </a:ext>
            </a:extLst>
          </p:cNvPr>
          <p:cNvSpPr txBox="1"/>
          <p:nvPr/>
        </p:nvSpPr>
        <p:spPr bwMode="auto">
          <a:xfrm>
            <a:off x="2325474" y="542677"/>
            <a:ext cx="1639873" cy="307777"/>
          </a:xfrm>
          <a:prstGeom prst="rect">
            <a:avLst/>
          </a:prstGeom>
          <a:noFill/>
          <a:ln w="19050" algn="ctr">
            <a:noFill/>
            <a:miter lim="800000"/>
            <a:headEnd/>
            <a:tailEnd/>
          </a:ln>
        </p:spPr>
        <p:txBody>
          <a:bodyPr wrap="none" lIns="0" tIns="0" rIns="0" bIns="0" rtlCol="0">
            <a:spAutoFit/>
          </a:bodyPr>
          <a:lstStyle/>
          <a:p>
            <a:r>
              <a:rPr lang="en-US" sz="2000" dirty="0"/>
              <a:t>San Francisco</a:t>
            </a:r>
          </a:p>
        </p:txBody>
      </p:sp>
      <p:sp>
        <p:nvSpPr>
          <p:cNvPr id="14" name="Rectangle 13">
            <a:extLst>
              <a:ext uri="{FF2B5EF4-FFF2-40B4-BE49-F238E27FC236}">
                <a16:creationId xmlns:a16="http://schemas.microsoft.com/office/drawing/2014/main" id="{5F7F9342-9D46-0049-BBF6-E6D3CB7667C7}"/>
              </a:ext>
            </a:extLst>
          </p:cNvPr>
          <p:cNvSpPr/>
          <p:nvPr/>
        </p:nvSpPr>
        <p:spPr bwMode="auto">
          <a:xfrm>
            <a:off x="5327904" y="2804160"/>
            <a:ext cx="341376" cy="292608"/>
          </a:xfrm>
          <a:prstGeom prst="rect">
            <a:avLst/>
          </a:prstGeom>
          <a:noFill/>
          <a:ln w="19050" algn="ctr">
            <a:solidFill>
              <a:schemeClr val="tx2"/>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cxnSp>
        <p:nvCxnSpPr>
          <p:cNvPr id="16" name="Straight Connector 15">
            <a:extLst>
              <a:ext uri="{FF2B5EF4-FFF2-40B4-BE49-F238E27FC236}">
                <a16:creationId xmlns:a16="http://schemas.microsoft.com/office/drawing/2014/main" id="{FAF27BFE-80BF-1D48-BE7E-1D4EEBD8000B}"/>
              </a:ext>
            </a:extLst>
          </p:cNvPr>
          <p:cNvCxnSpPr/>
          <p:nvPr/>
        </p:nvCxnSpPr>
        <p:spPr>
          <a:xfrm flipH="1">
            <a:off x="4001155" y="3096768"/>
            <a:ext cx="1326749" cy="108708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807EE7-F372-174A-B5F2-948FE08AD61C}"/>
              </a:ext>
            </a:extLst>
          </p:cNvPr>
          <p:cNvCxnSpPr/>
          <p:nvPr/>
        </p:nvCxnSpPr>
        <p:spPr>
          <a:xfrm flipH="1" flipV="1">
            <a:off x="4001155" y="841213"/>
            <a:ext cx="1326749" cy="196294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3316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California</a:t>
            </a:r>
          </a:p>
        </p:txBody>
      </p:sp>
      <p:pic>
        <p:nvPicPr>
          <p:cNvPr id="8" name="Content Placeholder 7">
            <a:extLst>
              <a:ext uri="{FF2B5EF4-FFF2-40B4-BE49-F238E27FC236}">
                <a16:creationId xmlns:a16="http://schemas.microsoft.com/office/drawing/2014/main" id="{C38564CD-4EC9-624B-9B33-381FE983E499}"/>
              </a:ext>
            </a:extLst>
          </p:cNvPr>
          <p:cNvPicPr>
            <a:picLocks noGrp="1" noChangeAspect="1"/>
          </p:cNvPicPr>
          <p:nvPr>
            <p:ph idx="1"/>
          </p:nvPr>
        </p:nvPicPr>
        <p:blipFill rotWithShape="1">
          <a:blip r:embed="rId3"/>
          <a:srcRect l="10859" t="22123" b="14717"/>
          <a:stretch/>
        </p:blipFill>
        <p:spPr>
          <a:xfrm>
            <a:off x="2557105" y="182880"/>
            <a:ext cx="6360439" cy="4303776"/>
          </a:xfrm>
        </p:spPr>
      </p:pic>
    </p:spTree>
    <p:extLst>
      <p:ext uri="{BB962C8B-B14F-4D97-AF65-F5344CB8AC3E}">
        <p14:creationId xmlns:p14="http://schemas.microsoft.com/office/powerpoint/2010/main" val="18324073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05E42A6-22BF-EE44-99B6-32B2693390D0}"/>
              </a:ext>
            </a:extLst>
          </p:cNvPr>
          <p:cNvPicPr>
            <a:picLocks noGrp="1" noChangeAspect="1"/>
          </p:cNvPicPr>
          <p:nvPr>
            <p:ph idx="1"/>
          </p:nvPr>
        </p:nvPicPr>
        <p:blipFill rotWithShape="1">
          <a:blip r:embed="rId2"/>
          <a:srcRect l="2351" t="22778" b="25425"/>
          <a:stretch/>
        </p:blipFill>
        <p:spPr>
          <a:xfrm>
            <a:off x="152749" y="97536"/>
            <a:ext cx="8706376" cy="4352543"/>
          </a:xfrm>
        </p:spPr>
      </p:pic>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USA</a:t>
            </a:r>
          </a:p>
        </p:txBody>
      </p:sp>
    </p:spTree>
    <p:extLst>
      <p:ext uri="{BB962C8B-B14F-4D97-AF65-F5344CB8AC3E}">
        <p14:creationId xmlns:p14="http://schemas.microsoft.com/office/powerpoint/2010/main" val="20468980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16ED3F-223F-9A4A-8F75-0F02F55A49F9}"/>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49789536-C0D5-8442-91D0-90EB25670CD3}"/>
              </a:ext>
            </a:extLst>
          </p:cNvPr>
          <p:cNvSpPr>
            <a:spLocks noGrp="1"/>
          </p:cNvSpPr>
          <p:nvPr>
            <p:ph type="title"/>
          </p:nvPr>
        </p:nvSpPr>
        <p:spPr/>
        <p:txBody>
          <a:bodyPr/>
          <a:lstStyle/>
          <a:p>
            <a:r>
              <a:rPr lang="en-US" dirty="0"/>
              <a:t>Discussion</a:t>
            </a:r>
          </a:p>
        </p:txBody>
      </p:sp>
      <p:sp>
        <p:nvSpPr>
          <p:cNvPr id="5" name="Content Placeholder 4">
            <a:extLst>
              <a:ext uri="{FF2B5EF4-FFF2-40B4-BE49-F238E27FC236}">
                <a16:creationId xmlns:a16="http://schemas.microsoft.com/office/drawing/2014/main" id="{F728BFC3-2A7F-874D-81DE-C0A5371DE5EB}"/>
              </a:ext>
            </a:extLst>
          </p:cNvPr>
          <p:cNvSpPr>
            <a:spLocks noGrp="1"/>
          </p:cNvSpPr>
          <p:nvPr>
            <p:ph idx="1"/>
          </p:nvPr>
        </p:nvSpPr>
        <p:spPr>
          <a:xfrm>
            <a:off x="459683" y="777338"/>
            <a:ext cx="8137665" cy="3556124"/>
          </a:xfrm>
        </p:spPr>
        <p:txBody>
          <a:bodyPr/>
          <a:lstStyle/>
          <a:p>
            <a:r>
              <a:rPr lang="en-US" sz="2400" dirty="0">
                <a:solidFill>
                  <a:srgbClr val="052049"/>
                </a:solidFill>
                <a:cs typeface="Arial" pitchFamily="34" charset="0"/>
              </a:rPr>
              <a:t>What do we see?</a:t>
            </a:r>
          </a:p>
          <a:p>
            <a:pPr lvl="1"/>
            <a:r>
              <a:rPr lang="en-US" sz="2400" dirty="0">
                <a:solidFill>
                  <a:srgbClr val="052049"/>
                </a:solidFill>
                <a:cs typeface="Arial" pitchFamily="34" charset="0"/>
              </a:rPr>
              <a:t>Clusters in cities</a:t>
            </a:r>
          </a:p>
          <a:p>
            <a:pPr lvl="2"/>
            <a:r>
              <a:rPr lang="en-US" sz="2400" dirty="0">
                <a:solidFill>
                  <a:srgbClr val="052049"/>
                </a:solidFill>
                <a:cs typeface="Arial" pitchFamily="34" charset="0"/>
              </a:rPr>
              <a:t>Important locations: San Francisco, Sacramento, LA, Atlanta, Washington DC, Dallas, New York City</a:t>
            </a:r>
          </a:p>
          <a:p>
            <a:r>
              <a:rPr lang="en-US" sz="2400" dirty="0">
                <a:solidFill>
                  <a:srgbClr val="052049"/>
                </a:solidFill>
                <a:cs typeface="Arial" pitchFamily="34" charset="0"/>
              </a:rPr>
              <a:t>Could potentially view these clusters as “centers of historic activism”</a:t>
            </a:r>
          </a:p>
          <a:p>
            <a:pPr lvl="0"/>
            <a:r>
              <a:rPr lang="en-US" sz="2400" dirty="0">
                <a:solidFill>
                  <a:srgbClr val="052049"/>
                </a:solidFill>
                <a:cs typeface="Arial" pitchFamily="34" charset="0"/>
              </a:rPr>
              <a:t>How does these clusters relate to current &amp; historic geographies of the incidence of people with HIV/AIDS?</a:t>
            </a:r>
          </a:p>
          <a:p>
            <a:endParaRPr lang="en-US" dirty="0"/>
          </a:p>
        </p:txBody>
      </p:sp>
    </p:spTree>
    <p:extLst>
      <p:ext uri="{BB962C8B-B14F-4D97-AF65-F5344CB8AC3E}">
        <p14:creationId xmlns:p14="http://schemas.microsoft.com/office/powerpoint/2010/main" val="15507041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F9AB69-EE73-6046-9081-CFEF18E804DB}"/>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36E47371-5FE7-2F4D-A3C3-5F5B785A9FC2}"/>
              </a:ext>
            </a:extLst>
          </p:cNvPr>
          <p:cNvSpPr>
            <a:spLocks noGrp="1"/>
          </p:cNvSpPr>
          <p:nvPr>
            <p:ph type="title"/>
          </p:nvPr>
        </p:nvSpPr>
        <p:spPr/>
        <p:txBody>
          <a:bodyPr/>
          <a:lstStyle/>
          <a:p>
            <a:r>
              <a:rPr lang="en-US" dirty="0"/>
              <a:t>Activism and Disease Prevalence</a:t>
            </a:r>
          </a:p>
        </p:txBody>
      </p:sp>
      <p:sp>
        <p:nvSpPr>
          <p:cNvPr id="4" name="Text Placeholder 3">
            <a:extLst>
              <a:ext uri="{FF2B5EF4-FFF2-40B4-BE49-F238E27FC236}">
                <a16:creationId xmlns:a16="http://schemas.microsoft.com/office/drawing/2014/main" id="{01891ACE-67F3-D144-B82F-1251EBC79978}"/>
              </a:ext>
            </a:extLst>
          </p:cNvPr>
          <p:cNvSpPr>
            <a:spLocks noGrp="1"/>
          </p:cNvSpPr>
          <p:nvPr>
            <p:ph type="body" sz="quarter" idx="15"/>
          </p:nvPr>
        </p:nvSpPr>
        <p:spPr/>
        <p:txBody>
          <a:bodyPr/>
          <a:lstStyle/>
          <a:p>
            <a:endParaRPr lang="en-US"/>
          </a:p>
        </p:txBody>
      </p:sp>
      <p:pic>
        <p:nvPicPr>
          <p:cNvPr id="7" name="Content Placeholder 6" descr="A screenshot of a cell phone&#10;&#10;Description automatically generated">
            <a:extLst>
              <a:ext uri="{FF2B5EF4-FFF2-40B4-BE49-F238E27FC236}">
                <a16:creationId xmlns:a16="http://schemas.microsoft.com/office/drawing/2014/main" id="{9D53F3CB-D856-2C45-BC4F-17A23748CF37}"/>
              </a:ext>
            </a:extLst>
          </p:cNvPr>
          <p:cNvPicPr>
            <a:picLocks noGrp="1" noChangeAspect="1"/>
          </p:cNvPicPr>
          <p:nvPr>
            <p:ph idx="1"/>
          </p:nvPr>
        </p:nvPicPr>
        <p:blipFill>
          <a:blip r:embed="rId3"/>
          <a:stretch>
            <a:fillRect/>
          </a:stretch>
        </p:blipFill>
        <p:spPr>
          <a:xfrm>
            <a:off x="1310372" y="603922"/>
            <a:ext cx="6052769" cy="4539578"/>
          </a:xfrm>
        </p:spPr>
      </p:pic>
    </p:spTree>
    <p:extLst>
      <p:ext uri="{BB962C8B-B14F-4D97-AF65-F5344CB8AC3E}">
        <p14:creationId xmlns:p14="http://schemas.microsoft.com/office/powerpoint/2010/main" val="20338746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pic>
        <p:nvPicPr>
          <p:cNvPr id="10" name="Graphic 9">
            <a:extLst>
              <a:ext uri="{FF2B5EF4-FFF2-40B4-BE49-F238E27FC236}">
                <a16:creationId xmlns:a16="http://schemas.microsoft.com/office/drawing/2014/main" id="{FF3D89B1-2578-1F40-A400-CA81D46301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7126" t="57607" r="67124" b="36004"/>
          <a:stretch/>
        </p:blipFill>
        <p:spPr>
          <a:xfrm>
            <a:off x="1283235" y="808290"/>
            <a:ext cx="2840736" cy="3157161"/>
          </a:xfrm>
          <a:prstGeom prst="rect">
            <a:avLst/>
          </a:prstGeom>
        </p:spPr>
      </p:pic>
      <p:pic>
        <p:nvPicPr>
          <p:cNvPr id="4" name="Picture 3">
            <a:extLst>
              <a:ext uri="{FF2B5EF4-FFF2-40B4-BE49-F238E27FC236}">
                <a16:creationId xmlns:a16="http://schemas.microsoft.com/office/drawing/2014/main" id="{22814B30-47A8-974C-826C-53783C71BD6F}"/>
              </a:ext>
            </a:extLst>
          </p:cNvPr>
          <p:cNvPicPr>
            <a:picLocks noChangeAspect="1"/>
          </p:cNvPicPr>
          <p:nvPr/>
        </p:nvPicPr>
        <p:blipFill rotWithShape="1">
          <a:blip r:embed="rId4"/>
          <a:srcRect l="8557" t="10552" r="6745" b="2967"/>
          <a:stretch/>
        </p:blipFill>
        <p:spPr>
          <a:xfrm>
            <a:off x="4859057" y="808290"/>
            <a:ext cx="3438878" cy="3836862"/>
          </a:xfrm>
          <a:prstGeom prst="rect">
            <a:avLst/>
          </a:prstGeom>
        </p:spPr>
      </p:pic>
      <p:sp>
        <p:nvSpPr>
          <p:cNvPr id="5" name="TextBox 4">
            <a:extLst>
              <a:ext uri="{FF2B5EF4-FFF2-40B4-BE49-F238E27FC236}">
                <a16:creationId xmlns:a16="http://schemas.microsoft.com/office/drawing/2014/main" id="{BE4D0463-1F0B-4D48-9EF7-C20E9838CC78}"/>
              </a:ext>
            </a:extLst>
          </p:cNvPr>
          <p:cNvSpPr txBox="1"/>
          <p:nvPr/>
        </p:nvSpPr>
        <p:spPr bwMode="auto">
          <a:xfrm>
            <a:off x="670560" y="134112"/>
            <a:ext cx="7851648" cy="615553"/>
          </a:xfrm>
          <a:prstGeom prst="rect">
            <a:avLst/>
          </a:prstGeom>
          <a:noFill/>
          <a:ln w="19050" algn="ctr">
            <a:noFill/>
            <a:miter lim="800000"/>
            <a:headEnd/>
            <a:tailEnd/>
          </a:ln>
        </p:spPr>
        <p:txBody>
          <a:bodyPr wrap="square" lIns="0" tIns="0" rIns="0" bIns="0" rtlCol="0">
            <a:spAutoFit/>
          </a:bodyPr>
          <a:lstStyle/>
          <a:p>
            <a:r>
              <a:rPr lang="en-US" sz="2000" dirty="0"/>
              <a:t>Comparison of the local geographies of AIDS activism (left) with Cumulative AIDS incidence rate (right, from 1980-1998)</a:t>
            </a:r>
          </a:p>
        </p:txBody>
      </p:sp>
    </p:spTree>
    <p:extLst>
      <p:ext uri="{BB962C8B-B14F-4D97-AF65-F5344CB8AC3E}">
        <p14:creationId xmlns:p14="http://schemas.microsoft.com/office/powerpoint/2010/main" val="7348054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EF74D30-A042-B248-9143-63BA81489734}"/>
              </a:ext>
            </a:extLst>
          </p:cNvPr>
          <p:cNvPicPr>
            <a:picLocks noChangeAspect="1"/>
          </p:cNvPicPr>
          <p:nvPr/>
        </p:nvPicPr>
        <p:blipFill rotWithShape="1">
          <a:blip r:embed="rId3"/>
          <a:srcRect l="24294" t="30017" r="25247" b="35871"/>
          <a:stretch/>
        </p:blipFill>
        <p:spPr>
          <a:xfrm>
            <a:off x="0" y="1209364"/>
            <a:ext cx="4631585" cy="2950971"/>
          </a:xfrm>
          <a:prstGeom prst="rect">
            <a:avLst/>
          </a:prstGeom>
        </p:spPr>
      </p:pic>
      <p:sp>
        <p:nvSpPr>
          <p:cNvPr id="2" name="Footer Placeholder 1">
            <a:extLst>
              <a:ext uri="{FF2B5EF4-FFF2-40B4-BE49-F238E27FC236}">
                <a16:creationId xmlns:a16="http://schemas.microsoft.com/office/drawing/2014/main" id="{66F6425B-6A8D-1843-A4F8-7AA5BE61924C}"/>
              </a:ext>
            </a:extLst>
          </p:cNvPr>
          <p:cNvSpPr>
            <a:spLocks noGrp="1"/>
          </p:cNvSpPr>
          <p:nvPr>
            <p:ph type="ftr" sz="quarter" idx="12"/>
          </p:nvPr>
        </p:nvSpPr>
        <p:spPr/>
        <p:txBody>
          <a:bodyPr/>
          <a:lstStyle/>
          <a:p>
            <a:r>
              <a:rPr lang="en-US"/>
              <a:t>Geographic Hotspots for Activism during the HIV/AIDS Crisis</a:t>
            </a:r>
            <a:endParaRPr lang="en-US" dirty="0"/>
          </a:p>
        </p:txBody>
      </p:sp>
      <p:pic>
        <p:nvPicPr>
          <p:cNvPr id="7" name="Content Placeholder 6">
            <a:extLst>
              <a:ext uri="{FF2B5EF4-FFF2-40B4-BE49-F238E27FC236}">
                <a16:creationId xmlns:a16="http://schemas.microsoft.com/office/drawing/2014/main" id="{E9DEDF33-F5EA-5B4D-9016-F707DA15E51B}"/>
              </a:ext>
            </a:extLst>
          </p:cNvPr>
          <p:cNvPicPr>
            <a:picLocks noGrp="1" noChangeAspect="1"/>
          </p:cNvPicPr>
          <p:nvPr>
            <p:ph idx="1"/>
          </p:nvPr>
        </p:nvPicPr>
        <p:blipFill>
          <a:blip r:embed="rId4"/>
          <a:stretch>
            <a:fillRect/>
          </a:stretch>
        </p:blipFill>
        <p:spPr>
          <a:xfrm>
            <a:off x="4512099" y="1493355"/>
            <a:ext cx="4115066" cy="2382987"/>
          </a:xfrm>
        </p:spPr>
      </p:pic>
      <p:sp>
        <p:nvSpPr>
          <p:cNvPr id="6" name="Title 5">
            <a:extLst>
              <a:ext uri="{FF2B5EF4-FFF2-40B4-BE49-F238E27FC236}">
                <a16:creationId xmlns:a16="http://schemas.microsoft.com/office/drawing/2014/main" id="{62E32B90-587A-694C-9463-6551D377052C}"/>
              </a:ext>
            </a:extLst>
          </p:cNvPr>
          <p:cNvSpPr>
            <a:spLocks noGrp="1"/>
          </p:cNvSpPr>
          <p:nvPr>
            <p:ph type="title"/>
          </p:nvPr>
        </p:nvSpPr>
        <p:spPr/>
        <p:txBody>
          <a:bodyPr/>
          <a:lstStyle/>
          <a:p>
            <a:r>
              <a:rPr lang="en-US" sz="2000" dirty="0"/>
              <a:t>Comparison of the National geographies of AIDS activism (left) with AIDS incidence at the height of the crisis (right, from 1993)</a:t>
            </a:r>
          </a:p>
        </p:txBody>
      </p:sp>
    </p:spTree>
    <p:extLst>
      <p:ext uri="{BB962C8B-B14F-4D97-AF65-F5344CB8AC3E}">
        <p14:creationId xmlns:p14="http://schemas.microsoft.com/office/powerpoint/2010/main" val="18834401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a:extLst>
              <a:ext uri="{FF2B5EF4-FFF2-40B4-BE49-F238E27FC236}">
                <a16:creationId xmlns:a16="http://schemas.microsoft.com/office/drawing/2014/main" id="{B263E6E0-DD08-1C4B-A589-0C52169EC02E}"/>
              </a:ext>
            </a:extLst>
          </p:cNvPr>
          <p:cNvPicPr>
            <a:picLocks noGrp="1" noChangeAspect="1"/>
          </p:cNvPicPr>
          <p:nvPr>
            <p:ph idx="1"/>
          </p:nvPr>
        </p:nvPicPr>
        <p:blipFill rotWithShape="1">
          <a:blip r:embed="rId3"/>
          <a:srcRect l="13467" t="22123" r="35443" b="14717"/>
          <a:stretch/>
        </p:blipFill>
        <p:spPr>
          <a:xfrm>
            <a:off x="694944" y="1154239"/>
            <a:ext cx="2672143" cy="3154738"/>
          </a:xfrm>
        </p:spPr>
      </p:pic>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pic>
        <p:nvPicPr>
          <p:cNvPr id="7" name="Picture 6">
            <a:extLst>
              <a:ext uri="{FF2B5EF4-FFF2-40B4-BE49-F238E27FC236}">
                <a16:creationId xmlns:a16="http://schemas.microsoft.com/office/drawing/2014/main" id="{B7EA1873-C7B7-BF44-A893-4AFB8CB6ED6A}"/>
              </a:ext>
            </a:extLst>
          </p:cNvPr>
          <p:cNvPicPr>
            <a:picLocks noChangeAspect="1"/>
          </p:cNvPicPr>
          <p:nvPr/>
        </p:nvPicPr>
        <p:blipFill>
          <a:blip r:embed="rId4"/>
          <a:stretch>
            <a:fillRect/>
          </a:stretch>
        </p:blipFill>
        <p:spPr>
          <a:xfrm>
            <a:off x="3672610" y="293130"/>
            <a:ext cx="5356892" cy="4015847"/>
          </a:xfrm>
          <a:prstGeom prst="rect">
            <a:avLst/>
          </a:prstGeom>
        </p:spPr>
      </p:pic>
      <p:sp>
        <p:nvSpPr>
          <p:cNvPr id="9" name="TextBox 8">
            <a:extLst>
              <a:ext uri="{FF2B5EF4-FFF2-40B4-BE49-F238E27FC236}">
                <a16:creationId xmlns:a16="http://schemas.microsoft.com/office/drawing/2014/main" id="{CF1F4693-AE6C-EC49-8EF2-41E23252FB15}"/>
              </a:ext>
            </a:extLst>
          </p:cNvPr>
          <p:cNvSpPr txBox="1"/>
          <p:nvPr/>
        </p:nvSpPr>
        <p:spPr bwMode="auto">
          <a:xfrm>
            <a:off x="400149" y="538686"/>
            <a:ext cx="3119700" cy="615553"/>
          </a:xfrm>
          <a:prstGeom prst="rect">
            <a:avLst/>
          </a:prstGeom>
          <a:noFill/>
          <a:ln w="19050" algn="ctr">
            <a:noFill/>
            <a:miter lim="800000"/>
            <a:headEnd/>
            <a:tailEnd/>
          </a:ln>
        </p:spPr>
        <p:txBody>
          <a:bodyPr wrap="none" lIns="0" tIns="0" rIns="0" bIns="0" rtlCol="0">
            <a:spAutoFit/>
          </a:bodyPr>
          <a:lstStyle/>
          <a:p>
            <a:r>
              <a:rPr lang="en-US" sz="2000" dirty="0"/>
              <a:t>Historic Centers of Activism</a:t>
            </a:r>
          </a:p>
          <a:p>
            <a:r>
              <a:rPr lang="en-US" sz="2000" dirty="0"/>
              <a:t>In California</a:t>
            </a:r>
          </a:p>
        </p:txBody>
      </p:sp>
    </p:spTree>
    <p:extLst>
      <p:ext uri="{BB962C8B-B14F-4D97-AF65-F5344CB8AC3E}">
        <p14:creationId xmlns:p14="http://schemas.microsoft.com/office/powerpoint/2010/main" val="6954147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F6425B-6A8D-1843-A4F8-7AA5BE61924C}"/>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2728470A-F1E6-DC44-B012-157C4923A361}"/>
              </a:ext>
            </a:extLst>
          </p:cNvPr>
          <p:cNvSpPr>
            <a:spLocks noGrp="1"/>
          </p:cNvSpPr>
          <p:nvPr>
            <p:ph type="title"/>
          </p:nvPr>
        </p:nvSpPr>
        <p:spPr/>
        <p:txBody>
          <a:bodyPr/>
          <a:lstStyle/>
          <a:p>
            <a:r>
              <a:rPr lang="en-US" sz="2000" dirty="0"/>
              <a:t>National historic centers of activism (left) vs annual HIV/AIDS incidence rate in 2016 (right)</a:t>
            </a:r>
          </a:p>
        </p:txBody>
      </p:sp>
      <p:pic>
        <p:nvPicPr>
          <p:cNvPr id="9" name="Content Placeholder 8">
            <a:extLst>
              <a:ext uri="{FF2B5EF4-FFF2-40B4-BE49-F238E27FC236}">
                <a16:creationId xmlns:a16="http://schemas.microsoft.com/office/drawing/2014/main" id="{3B2AF32E-150B-8B4A-8CC8-4DE1D29B8D33}"/>
              </a:ext>
            </a:extLst>
          </p:cNvPr>
          <p:cNvPicPr>
            <a:picLocks noChangeAspect="1"/>
          </p:cNvPicPr>
          <p:nvPr/>
        </p:nvPicPr>
        <p:blipFill rotWithShape="1">
          <a:blip r:embed="rId3"/>
          <a:srcRect l="24294" t="30017" r="25247" b="35871"/>
          <a:stretch/>
        </p:blipFill>
        <p:spPr>
          <a:xfrm>
            <a:off x="227472" y="1407627"/>
            <a:ext cx="4631585" cy="2950971"/>
          </a:xfrm>
          <a:prstGeom prst="rect">
            <a:avLst/>
          </a:prstGeom>
        </p:spPr>
      </p:pic>
      <p:pic>
        <p:nvPicPr>
          <p:cNvPr id="11" name="Picture 10">
            <a:extLst>
              <a:ext uri="{FF2B5EF4-FFF2-40B4-BE49-F238E27FC236}">
                <a16:creationId xmlns:a16="http://schemas.microsoft.com/office/drawing/2014/main" id="{917AFB27-01CB-9E41-BFAB-A723FE6D4E43}"/>
              </a:ext>
            </a:extLst>
          </p:cNvPr>
          <p:cNvPicPr>
            <a:picLocks noChangeAspect="1"/>
          </p:cNvPicPr>
          <p:nvPr/>
        </p:nvPicPr>
        <p:blipFill rotWithShape="1">
          <a:blip r:embed="rId4"/>
          <a:srcRect l="21600" t="11191" r="29806" b="40045"/>
          <a:stretch/>
        </p:blipFill>
        <p:spPr>
          <a:xfrm>
            <a:off x="4645152" y="1751029"/>
            <a:ext cx="4218432" cy="2381175"/>
          </a:xfrm>
          <a:prstGeom prst="rect">
            <a:avLst/>
          </a:prstGeom>
        </p:spPr>
      </p:pic>
    </p:spTree>
    <p:extLst>
      <p:ext uri="{BB962C8B-B14F-4D97-AF65-F5344CB8AC3E}">
        <p14:creationId xmlns:p14="http://schemas.microsoft.com/office/powerpoint/2010/main" val="899525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Project Vision</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a:xfrm>
            <a:off x="471542" y="962504"/>
            <a:ext cx="8137665" cy="2932045"/>
          </a:xfrm>
        </p:spPr>
        <p:txBody>
          <a:bodyPr/>
          <a:lstStyle/>
          <a:p>
            <a:pPr marL="295275" lvl="1" indent="0">
              <a:buNone/>
            </a:pPr>
            <a:r>
              <a:rPr lang="en-US" dirty="0"/>
              <a:t>Develop a foundational understanding of the geography and sociology of activism during the HIV/AIDS crisis in the 1980s and 1990s, as reflected in the No More Silence dataset.</a:t>
            </a:r>
          </a:p>
          <a:p>
            <a:pPr marL="295275" lvl="1" indent="0">
              <a:buNone/>
            </a:pPr>
            <a:endParaRPr lang="en-US" dirty="0"/>
          </a:p>
          <a:p>
            <a:pPr lvl="1"/>
            <a:endParaRPr lang="en-US" dirty="0"/>
          </a:p>
          <a:p>
            <a:endParaRPr lang="en-US" dirty="0"/>
          </a:p>
        </p:txBody>
      </p:sp>
    </p:spTree>
    <p:extLst>
      <p:ext uri="{BB962C8B-B14F-4D97-AF65-F5344CB8AC3E}">
        <p14:creationId xmlns:p14="http://schemas.microsoft.com/office/powerpoint/2010/main" val="22549938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F6425B-6A8D-1843-A4F8-7AA5BE61924C}"/>
              </a:ext>
            </a:extLst>
          </p:cNvPr>
          <p:cNvSpPr>
            <a:spLocks noGrp="1"/>
          </p:cNvSpPr>
          <p:nvPr>
            <p:ph type="ftr" sz="quarter" idx="12"/>
          </p:nvPr>
        </p:nvSpPr>
        <p:spPr/>
        <p:txBody>
          <a:bodyPr/>
          <a:lstStyle/>
          <a:p>
            <a:r>
              <a:rPr lang="en-US"/>
              <a:t>Geographic Hotspots for Activism during the HIV/AIDS Crisis</a:t>
            </a:r>
            <a:endParaRPr lang="en-US" dirty="0"/>
          </a:p>
        </p:txBody>
      </p:sp>
      <p:pic>
        <p:nvPicPr>
          <p:cNvPr id="9" name="Content Placeholder 8">
            <a:extLst>
              <a:ext uri="{FF2B5EF4-FFF2-40B4-BE49-F238E27FC236}">
                <a16:creationId xmlns:a16="http://schemas.microsoft.com/office/drawing/2014/main" id="{D25CCA83-3BE6-4646-A20D-435E8BEEC45B}"/>
              </a:ext>
            </a:extLst>
          </p:cNvPr>
          <p:cNvPicPr>
            <a:picLocks noGrp="1" noChangeAspect="1"/>
          </p:cNvPicPr>
          <p:nvPr>
            <p:ph idx="1"/>
          </p:nvPr>
        </p:nvPicPr>
        <p:blipFill rotWithShape="1">
          <a:blip r:embed="rId3"/>
          <a:srcRect l="14180" r="16735"/>
          <a:stretch/>
        </p:blipFill>
        <p:spPr>
          <a:xfrm>
            <a:off x="3505745" y="171484"/>
            <a:ext cx="5430991" cy="4421937"/>
          </a:xfrm>
        </p:spPr>
      </p:pic>
      <p:pic>
        <p:nvPicPr>
          <p:cNvPr id="10" name="Content Placeholder 8">
            <a:extLst>
              <a:ext uri="{FF2B5EF4-FFF2-40B4-BE49-F238E27FC236}">
                <a16:creationId xmlns:a16="http://schemas.microsoft.com/office/drawing/2014/main" id="{B2C6BBA8-2381-584F-857C-7D6C10AB779A}"/>
              </a:ext>
            </a:extLst>
          </p:cNvPr>
          <p:cNvPicPr>
            <a:picLocks noChangeAspect="1"/>
          </p:cNvPicPr>
          <p:nvPr/>
        </p:nvPicPr>
        <p:blipFill rotWithShape="1">
          <a:blip r:embed="rId4"/>
          <a:srcRect l="24294" t="30017" r="25247" b="35871"/>
          <a:stretch/>
        </p:blipFill>
        <p:spPr>
          <a:xfrm>
            <a:off x="215281" y="1701142"/>
            <a:ext cx="3161904" cy="2014578"/>
          </a:xfrm>
          <a:prstGeom prst="rect">
            <a:avLst/>
          </a:prstGeom>
        </p:spPr>
      </p:pic>
      <p:sp>
        <p:nvSpPr>
          <p:cNvPr id="7" name="TextBox 6">
            <a:extLst>
              <a:ext uri="{FF2B5EF4-FFF2-40B4-BE49-F238E27FC236}">
                <a16:creationId xmlns:a16="http://schemas.microsoft.com/office/drawing/2014/main" id="{1D44F69C-D20B-F64C-A52B-7FA45A57450F}"/>
              </a:ext>
            </a:extLst>
          </p:cNvPr>
          <p:cNvSpPr txBox="1"/>
          <p:nvPr/>
        </p:nvSpPr>
        <p:spPr bwMode="auto">
          <a:xfrm>
            <a:off x="365760" y="390144"/>
            <a:ext cx="2560320" cy="1538883"/>
          </a:xfrm>
          <a:prstGeom prst="rect">
            <a:avLst/>
          </a:prstGeom>
          <a:noFill/>
          <a:ln w="19050" algn="ctr">
            <a:noFill/>
            <a:miter lim="800000"/>
            <a:headEnd/>
            <a:tailEnd/>
          </a:ln>
        </p:spPr>
        <p:txBody>
          <a:bodyPr wrap="square" lIns="0" tIns="0" rIns="0" bIns="0" rtlCol="0">
            <a:spAutoFit/>
          </a:bodyPr>
          <a:lstStyle/>
          <a:p>
            <a:r>
              <a:rPr lang="en-US" sz="2000" dirty="0"/>
              <a:t>Historic Centers of Activism (left) vs HIV diagnoses amongst African Americans in 2016</a:t>
            </a:r>
          </a:p>
        </p:txBody>
      </p:sp>
    </p:spTree>
    <p:extLst>
      <p:ext uri="{BB962C8B-B14F-4D97-AF65-F5344CB8AC3E}">
        <p14:creationId xmlns:p14="http://schemas.microsoft.com/office/powerpoint/2010/main" val="39511881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F6425B-6A8D-1843-A4F8-7AA5BE61924C}"/>
              </a:ext>
            </a:extLst>
          </p:cNvPr>
          <p:cNvSpPr>
            <a:spLocks noGrp="1"/>
          </p:cNvSpPr>
          <p:nvPr>
            <p:ph type="ftr" sz="quarter" idx="12"/>
          </p:nvPr>
        </p:nvSpPr>
        <p:spPr/>
        <p:txBody>
          <a:bodyPr/>
          <a:lstStyle/>
          <a:p>
            <a:r>
              <a:rPr lang="en-US"/>
              <a:t>Geographic Hotspots for Activism during the HIV/AIDS Crisis</a:t>
            </a:r>
            <a:endParaRPr lang="en-US" dirty="0"/>
          </a:p>
        </p:txBody>
      </p:sp>
      <p:pic>
        <p:nvPicPr>
          <p:cNvPr id="14" name="Picture 13">
            <a:extLst>
              <a:ext uri="{FF2B5EF4-FFF2-40B4-BE49-F238E27FC236}">
                <a16:creationId xmlns:a16="http://schemas.microsoft.com/office/drawing/2014/main" id="{93AE8D43-B9A6-4947-BC08-4936BA586B14}"/>
              </a:ext>
            </a:extLst>
          </p:cNvPr>
          <p:cNvPicPr>
            <a:picLocks noChangeAspect="1"/>
          </p:cNvPicPr>
          <p:nvPr/>
        </p:nvPicPr>
        <p:blipFill rotWithShape="1">
          <a:blip r:embed="rId3"/>
          <a:srcRect l="14052" r="15548"/>
          <a:stretch/>
        </p:blipFill>
        <p:spPr>
          <a:xfrm>
            <a:off x="3144852" y="0"/>
            <a:ext cx="5767500" cy="4608265"/>
          </a:xfrm>
          <a:prstGeom prst="rect">
            <a:avLst/>
          </a:prstGeom>
        </p:spPr>
      </p:pic>
      <p:pic>
        <p:nvPicPr>
          <p:cNvPr id="11" name="Content Placeholder 8">
            <a:extLst>
              <a:ext uri="{FF2B5EF4-FFF2-40B4-BE49-F238E27FC236}">
                <a16:creationId xmlns:a16="http://schemas.microsoft.com/office/drawing/2014/main" id="{9024D577-79CC-B742-8DB9-C2CBEA97AAF2}"/>
              </a:ext>
            </a:extLst>
          </p:cNvPr>
          <p:cNvPicPr>
            <a:picLocks noChangeAspect="1"/>
          </p:cNvPicPr>
          <p:nvPr/>
        </p:nvPicPr>
        <p:blipFill rotWithShape="1">
          <a:blip r:embed="rId4"/>
          <a:srcRect l="24294" t="30017" r="25247" b="35871"/>
          <a:stretch/>
        </p:blipFill>
        <p:spPr>
          <a:xfrm>
            <a:off x="264101" y="1977265"/>
            <a:ext cx="2880751" cy="1835444"/>
          </a:xfrm>
          <a:prstGeom prst="rect">
            <a:avLst/>
          </a:prstGeom>
        </p:spPr>
      </p:pic>
      <p:sp>
        <p:nvSpPr>
          <p:cNvPr id="10" name="Rectangle 9">
            <a:extLst>
              <a:ext uri="{FF2B5EF4-FFF2-40B4-BE49-F238E27FC236}">
                <a16:creationId xmlns:a16="http://schemas.microsoft.com/office/drawing/2014/main" id="{44C9265C-09FA-934B-8A30-2EC2E31243E3}"/>
              </a:ext>
            </a:extLst>
          </p:cNvPr>
          <p:cNvSpPr/>
          <p:nvPr/>
        </p:nvSpPr>
        <p:spPr>
          <a:xfrm>
            <a:off x="287057" y="378820"/>
            <a:ext cx="2736559" cy="1200329"/>
          </a:xfrm>
          <a:prstGeom prst="rect">
            <a:avLst/>
          </a:prstGeom>
        </p:spPr>
        <p:txBody>
          <a:bodyPr wrap="square">
            <a:spAutoFit/>
          </a:bodyPr>
          <a:lstStyle/>
          <a:p>
            <a:r>
              <a:rPr lang="en-US" dirty="0"/>
              <a:t>Historic Centers of Activism (left) vs HIV diagnoses amongst Latinos in 2016</a:t>
            </a:r>
          </a:p>
        </p:txBody>
      </p:sp>
    </p:spTree>
    <p:extLst>
      <p:ext uri="{BB962C8B-B14F-4D97-AF65-F5344CB8AC3E}">
        <p14:creationId xmlns:p14="http://schemas.microsoft.com/office/powerpoint/2010/main" val="33925205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Discussion</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r>
              <a:rPr lang="en-US" sz="2000" dirty="0">
                <a:solidFill>
                  <a:srgbClr val="052049"/>
                </a:solidFill>
                <a:cs typeface="Arial" pitchFamily="34" charset="0"/>
              </a:rPr>
              <a:t>There are differences between centers of activism and centers of new HIV/AIDS diagnoses. </a:t>
            </a:r>
          </a:p>
          <a:p>
            <a:r>
              <a:rPr lang="en-US" sz="2000" dirty="0">
                <a:solidFill>
                  <a:srgbClr val="052049"/>
                </a:solidFill>
                <a:cs typeface="Arial" pitchFamily="34" charset="0"/>
              </a:rPr>
              <a:t>Establishing a local presence of activism is important for getting the resources necessary to fight the progression of the disease.</a:t>
            </a:r>
          </a:p>
          <a:p>
            <a:r>
              <a:rPr lang="en-US" sz="2000" dirty="0">
                <a:solidFill>
                  <a:srgbClr val="052049"/>
                </a:solidFill>
                <a:cs typeface="Arial" pitchFamily="34" charset="0"/>
              </a:rPr>
              <a:t>This is certainly preliminary work but it points to the need for further exploration of the interplay between centers of activism and centers of people from diverse populations living with a diagnosis of HIV/AIDS</a:t>
            </a:r>
            <a:endParaRPr lang="en-US" sz="1800" dirty="0"/>
          </a:p>
        </p:txBody>
      </p:sp>
    </p:spTree>
    <p:extLst>
      <p:ext uri="{BB962C8B-B14F-4D97-AF65-F5344CB8AC3E}">
        <p14:creationId xmlns:p14="http://schemas.microsoft.com/office/powerpoint/2010/main" val="1288036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Next Steps – where do we go from here?</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a:xfrm>
            <a:off x="453585" y="864968"/>
            <a:ext cx="8137665" cy="3353464"/>
          </a:xfrm>
        </p:spPr>
        <p:txBody>
          <a:bodyPr/>
          <a:lstStyle/>
          <a:p>
            <a:r>
              <a:rPr lang="en-US" sz="2000" dirty="0">
                <a:solidFill>
                  <a:srgbClr val="052049"/>
                </a:solidFill>
                <a:cs typeface="Arial" pitchFamily="34" charset="0"/>
              </a:rPr>
              <a:t>Had originally hoped to include a measure of network connectivity between locations, as measured by number of co-</a:t>
            </a:r>
            <a:r>
              <a:rPr lang="en-US" sz="2000" dirty="0" err="1">
                <a:solidFill>
                  <a:srgbClr val="052049"/>
                </a:solidFill>
                <a:cs typeface="Arial" pitchFamily="34" charset="0"/>
              </a:rPr>
              <a:t>occuring</a:t>
            </a:r>
            <a:r>
              <a:rPr lang="en-US" sz="2000" dirty="0">
                <a:solidFill>
                  <a:srgbClr val="052049"/>
                </a:solidFill>
                <a:cs typeface="Arial" pitchFamily="34" charset="0"/>
              </a:rPr>
              <a:t> references to zip codes within single project. Not able to accomplish in time, but this has potential for future work</a:t>
            </a:r>
          </a:p>
          <a:p>
            <a:r>
              <a:rPr lang="en-US" sz="2000" dirty="0">
                <a:solidFill>
                  <a:srgbClr val="052049"/>
                </a:solidFill>
                <a:cs typeface="Arial" pitchFamily="34" charset="0"/>
              </a:rPr>
              <a:t>Other future ideas:</a:t>
            </a:r>
          </a:p>
          <a:p>
            <a:pPr lvl="1"/>
            <a:r>
              <a:rPr lang="en-US" sz="1800" dirty="0">
                <a:solidFill>
                  <a:srgbClr val="052049"/>
                </a:solidFill>
                <a:cs typeface="Arial" pitchFamily="34" charset="0"/>
              </a:rPr>
              <a:t>Geocoding actual address</a:t>
            </a:r>
          </a:p>
          <a:p>
            <a:pPr lvl="1"/>
            <a:r>
              <a:rPr lang="en-US" sz="1800" dirty="0">
                <a:solidFill>
                  <a:srgbClr val="052049"/>
                </a:solidFill>
                <a:cs typeface="Arial" pitchFamily="34" charset="0"/>
              </a:rPr>
              <a:t>record co-mentions within a certain (textual) distance</a:t>
            </a:r>
          </a:p>
          <a:p>
            <a:pPr lvl="1"/>
            <a:r>
              <a:rPr lang="en-US" sz="1800" dirty="0">
                <a:solidFill>
                  <a:srgbClr val="052049"/>
                </a:solidFill>
                <a:cs typeface="Arial" pitchFamily="34" charset="0"/>
              </a:rPr>
              <a:t>network graph/map</a:t>
            </a:r>
          </a:p>
          <a:p>
            <a:pPr lvl="1"/>
            <a:r>
              <a:rPr lang="en-US" sz="1600" dirty="0"/>
              <a:t>Co-occurring names in a similar fashion to identify key players/strong voices</a:t>
            </a:r>
          </a:p>
          <a:p>
            <a:endParaRPr lang="en-US" sz="1800" dirty="0"/>
          </a:p>
        </p:txBody>
      </p:sp>
    </p:spTree>
    <p:extLst>
      <p:ext uri="{BB962C8B-B14F-4D97-AF65-F5344CB8AC3E}">
        <p14:creationId xmlns:p14="http://schemas.microsoft.com/office/powerpoint/2010/main" val="31999037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4026BF7F-A90C-7D46-B806-4F2A8A1F3086}"/>
              </a:ext>
            </a:extLst>
          </p:cNvPr>
          <p:cNvSpPr>
            <a:spLocks noGrp="1"/>
          </p:cNvSpPr>
          <p:nvPr>
            <p:ph type="body" sz="quarter" idx="15"/>
          </p:nvPr>
        </p:nvSpPr>
        <p:spPr/>
        <p:txBody>
          <a:bodyPr/>
          <a:lstStyle/>
          <a:p>
            <a:endParaRPr lang="en-US"/>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59619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a:t>Geographic Hotspots for Activism during the HIV/AIDS Crisis</a:t>
            </a:r>
            <a:endParaRPr lang="en-US" dirty="0"/>
          </a:p>
        </p:txBody>
      </p:sp>
      <p:sp>
        <p:nvSpPr>
          <p:cNvPr id="3" name="Title 2"/>
          <p:cNvSpPr>
            <a:spLocks noGrp="1"/>
          </p:cNvSpPr>
          <p:nvPr>
            <p:ph type="title"/>
          </p:nvPr>
        </p:nvSpPr>
        <p:spPr/>
        <p:txBody>
          <a:bodyPr/>
          <a:lstStyle/>
          <a:p>
            <a:r>
              <a:rPr lang="en-US" dirty="0"/>
              <a:t>Session Overview</a:t>
            </a:r>
          </a:p>
        </p:txBody>
      </p:sp>
      <p:sp>
        <p:nvSpPr>
          <p:cNvPr id="5" name="Content Placeholder 4"/>
          <p:cNvSpPr>
            <a:spLocks noGrp="1"/>
          </p:cNvSpPr>
          <p:nvPr>
            <p:ph idx="1"/>
          </p:nvPr>
        </p:nvSpPr>
        <p:spPr>
          <a:xfrm>
            <a:off x="459683" y="852714"/>
            <a:ext cx="8137665" cy="3480748"/>
          </a:xfrm>
        </p:spPr>
        <p:txBody>
          <a:bodyPr/>
          <a:lstStyle/>
          <a:p>
            <a:r>
              <a:rPr lang="en-US" dirty="0"/>
              <a:t>Greetings &amp; Quick Audience Survey</a:t>
            </a:r>
          </a:p>
          <a:p>
            <a:r>
              <a:rPr lang="en-US" dirty="0"/>
              <a:t>History: why did we start </a:t>
            </a:r>
          </a:p>
          <a:p>
            <a:r>
              <a:rPr lang="en-US" dirty="0"/>
              <a:t>Benefits: what benefits do we see at the community level</a:t>
            </a:r>
          </a:p>
          <a:p>
            <a:r>
              <a:rPr lang="en-US" dirty="0"/>
              <a:t>mindset/initial goals: what did we set out to do</a:t>
            </a:r>
          </a:p>
          <a:p>
            <a:r>
              <a:rPr lang="en-US" dirty="0"/>
              <a:t>growth: How have we grown and what did our growth look like</a:t>
            </a:r>
          </a:p>
          <a:p>
            <a:r>
              <a:rPr lang="en-US" dirty="0"/>
              <a:t>Current State: what it looks like now </a:t>
            </a:r>
          </a:p>
          <a:p>
            <a:r>
              <a:rPr lang="en-US" dirty="0"/>
              <a:t>Interactive Activity</a:t>
            </a:r>
          </a:p>
          <a:p>
            <a:r>
              <a:rPr lang="en-US" dirty="0"/>
              <a:t>Ideas for starting your own COPs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032749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Why is this important?</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r>
              <a:rPr lang="en-US" dirty="0"/>
              <a:t>Provides a sense of the </a:t>
            </a:r>
            <a:r>
              <a:rPr lang="en-US" b="1" dirty="0"/>
              <a:t>setting</a:t>
            </a:r>
            <a:r>
              <a:rPr lang="en-US" dirty="0"/>
              <a:t> for this dataset – grounding a vast collection of artifacts in the tangible, physical world</a:t>
            </a:r>
          </a:p>
          <a:p>
            <a:r>
              <a:rPr lang="en-US" dirty="0"/>
              <a:t>Provides a </a:t>
            </a:r>
            <a:r>
              <a:rPr lang="en-US" b="1" dirty="0"/>
              <a:t>foundation</a:t>
            </a:r>
            <a:r>
              <a:rPr lang="en-US" dirty="0"/>
              <a:t> for future work to understand the human networks behind the activism</a:t>
            </a:r>
          </a:p>
          <a:p>
            <a:r>
              <a:rPr lang="en-US" dirty="0"/>
              <a:t>Investigate how the </a:t>
            </a:r>
            <a:r>
              <a:rPr lang="en-US" b="1" dirty="0"/>
              <a:t>historical centers </a:t>
            </a:r>
            <a:r>
              <a:rPr lang="en-US" dirty="0"/>
              <a:t>of activism compare to the geography of people struggling with HIV/AIDS today</a:t>
            </a:r>
          </a:p>
        </p:txBody>
      </p:sp>
    </p:spTree>
    <p:extLst>
      <p:ext uri="{BB962C8B-B14F-4D97-AF65-F5344CB8AC3E}">
        <p14:creationId xmlns:p14="http://schemas.microsoft.com/office/powerpoint/2010/main" val="2986667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Our Approach for Geography</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a:xfrm>
            <a:off x="459683" y="777337"/>
            <a:ext cx="8137665" cy="3556124"/>
          </a:xfrm>
        </p:spPr>
        <p:txBody>
          <a:bodyPr/>
          <a:lstStyle/>
          <a:p>
            <a:r>
              <a:rPr lang="en-US" dirty="0"/>
              <a:t>To accomplish our goal of understanding the historical geography of HIV/AIDS activism, we planned to:</a:t>
            </a:r>
          </a:p>
          <a:p>
            <a:pPr lvl="1"/>
            <a:r>
              <a:rPr lang="en-US" dirty="0"/>
              <a:t>Use text mining &amp; NLP approaches to identify zip codes within the text, specifically those that were part of an address</a:t>
            </a:r>
          </a:p>
          <a:p>
            <a:pPr lvl="2"/>
            <a:r>
              <a:rPr lang="en-US" dirty="0"/>
              <a:t>Easier to eliminate false positives, when conditioned as part of structured text</a:t>
            </a:r>
          </a:p>
          <a:p>
            <a:pPr lvl="2"/>
            <a:r>
              <a:rPr lang="en-US" dirty="0"/>
              <a:t>More likely to be important places associated with activism</a:t>
            </a:r>
          </a:p>
          <a:p>
            <a:pPr lvl="1"/>
            <a:r>
              <a:rPr lang="en-US" dirty="0"/>
              <a:t>Find counts of each zip code and the number of unique projects/documents associated with each zip code</a:t>
            </a:r>
          </a:p>
          <a:p>
            <a:pPr lvl="1"/>
            <a:r>
              <a:rPr lang="en-US" dirty="0"/>
              <a:t>Map those at San Francisco, California &amp; US level</a:t>
            </a:r>
          </a:p>
          <a:p>
            <a:endParaRPr lang="en-US" dirty="0"/>
          </a:p>
        </p:txBody>
      </p:sp>
    </p:spTree>
    <p:extLst>
      <p:ext uri="{BB962C8B-B14F-4D97-AF65-F5344CB8AC3E}">
        <p14:creationId xmlns:p14="http://schemas.microsoft.com/office/powerpoint/2010/main" val="1628015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Our Approach for Sociology</a:t>
            </a:r>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a:xfrm>
            <a:off x="459683" y="777337"/>
            <a:ext cx="8137665" cy="3556124"/>
          </a:xfrm>
        </p:spPr>
        <p:txBody>
          <a:bodyPr/>
          <a:lstStyle/>
          <a:p>
            <a:r>
              <a:rPr lang="en-US" dirty="0"/>
              <a:t>To accomplish our goal of understanding the historical sociology of HIV/AIDS activism, we planned to:</a:t>
            </a:r>
          </a:p>
          <a:p>
            <a:pPr lvl="1"/>
            <a:r>
              <a:rPr lang="en-US" dirty="0"/>
              <a:t>Use text mining &amp; NLP approaches to identify people’s names within the text</a:t>
            </a:r>
          </a:p>
          <a:p>
            <a:pPr lvl="1"/>
            <a:r>
              <a:rPr lang="en-US" dirty="0"/>
              <a:t>Group name that appear in the same document or project</a:t>
            </a:r>
          </a:p>
          <a:p>
            <a:pPr lvl="1"/>
            <a:r>
              <a:rPr lang="en-US" dirty="0"/>
              <a:t>Create graphs to visualize the human networks of people, where edges in the graph represent people who were part of the same document/project.</a:t>
            </a:r>
          </a:p>
        </p:txBody>
      </p:sp>
    </p:spTree>
    <p:extLst>
      <p:ext uri="{BB962C8B-B14F-4D97-AF65-F5344CB8AC3E}">
        <p14:creationId xmlns:p14="http://schemas.microsoft.com/office/powerpoint/2010/main" val="2548208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Extracting Addresses</a:t>
            </a:r>
          </a:p>
        </p:txBody>
      </p:sp>
      <p:sp>
        <p:nvSpPr>
          <p:cNvPr id="4" name="Text Placeholder 3">
            <a:extLst>
              <a:ext uri="{FF2B5EF4-FFF2-40B4-BE49-F238E27FC236}">
                <a16:creationId xmlns:a16="http://schemas.microsoft.com/office/drawing/2014/main" id="{4026BF7F-A90C-7D46-B806-4F2A8A1F3086}"/>
              </a:ext>
            </a:extLst>
          </p:cNvPr>
          <p:cNvSpPr>
            <a:spLocks noGrp="1"/>
          </p:cNvSpPr>
          <p:nvPr>
            <p:ph type="body" sz="quarter" idx="15"/>
          </p:nvPr>
        </p:nvSpPr>
        <p:spPr/>
        <p:txBody>
          <a:bodyPr/>
          <a:lstStyle/>
          <a:p>
            <a:endParaRPr lang="en-US"/>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r>
              <a:rPr lang="en-US" dirty="0"/>
              <a:t>A ”regular” approach...</a:t>
            </a:r>
          </a:p>
          <a:p>
            <a:r>
              <a:rPr lang="en-US" dirty="0"/>
              <a:t>Pattern based matching (regex)</a:t>
            </a:r>
          </a:p>
          <a:p>
            <a:pPr lvl="1"/>
            <a:r>
              <a:rPr lang="en-US" dirty="0"/>
              <a:t>5 digit numbers, with or without additional 4</a:t>
            </a:r>
          </a:p>
          <a:p>
            <a:pPr lvl="1"/>
            <a:r>
              <a:rPr lang="en-US" dirty="0"/>
              <a:t>Identify and eliminate phone numbers as candidates</a:t>
            </a:r>
          </a:p>
          <a:p>
            <a:pPr lvl="1"/>
            <a:r>
              <a:rPr lang="en-US" dirty="0"/>
              <a:t>Validation by associated address</a:t>
            </a:r>
          </a:p>
          <a:p>
            <a:r>
              <a:rPr lang="en-US" dirty="0" err="1"/>
              <a:t>Libpostal</a:t>
            </a:r>
            <a:r>
              <a:rPr lang="en-US" dirty="0"/>
              <a:t>, python re</a:t>
            </a:r>
          </a:p>
          <a:p>
            <a:r>
              <a:rPr lang="en-US" dirty="0"/>
              <a:t>Looked into geocoding, but cost was a barrier</a:t>
            </a:r>
          </a:p>
        </p:txBody>
      </p:sp>
    </p:spTree>
    <p:extLst>
      <p:ext uri="{BB962C8B-B14F-4D97-AF65-F5344CB8AC3E}">
        <p14:creationId xmlns:p14="http://schemas.microsoft.com/office/powerpoint/2010/main" val="28512337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Extracting Names</a:t>
            </a:r>
          </a:p>
        </p:txBody>
      </p:sp>
      <p:sp>
        <p:nvSpPr>
          <p:cNvPr id="4" name="Text Placeholder 3">
            <a:extLst>
              <a:ext uri="{FF2B5EF4-FFF2-40B4-BE49-F238E27FC236}">
                <a16:creationId xmlns:a16="http://schemas.microsoft.com/office/drawing/2014/main" id="{4026BF7F-A90C-7D46-B806-4F2A8A1F3086}"/>
              </a:ext>
            </a:extLst>
          </p:cNvPr>
          <p:cNvSpPr>
            <a:spLocks noGrp="1"/>
          </p:cNvSpPr>
          <p:nvPr>
            <p:ph type="body" sz="quarter" idx="15"/>
          </p:nvPr>
        </p:nvSpPr>
        <p:spPr/>
        <p:txBody>
          <a:bodyPr/>
          <a:lstStyle/>
          <a:p>
            <a:endParaRPr lang="en-US"/>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normAutofit fontScale="77500" lnSpcReduction="20000"/>
          </a:bodyPr>
          <a:lstStyle/>
          <a:p>
            <a:r>
              <a:rPr lang="en-US" dirty="0"/>
              <a:t>Approach:</a:t>
            </a:r>
          </a:p>
          <a:p>
            <a:pPr lvl="1"/>
            <a:r>
              <a:rPr lang="en-US" dirty="0"/>
              <a:t>Names are nouns</a:t>
            </a:r>
          </a:p>
          <a:p>
            <a:pPr lvl="1"/>
            <a:r>
              <a:rPr lang="en-US" dirty="0"/>
              <a:t>Names are (usually) not standard English words</a:t>
            </a:r>
          </a:p>
          <a:p>
            <a:pPr lvl="1"/>
            <a:r>
              <a:rPr lang="en-US" dirty="0"/>
              <a:t>Lists of known names are publicly available</a:t>
            </a:r>
          </a:p>
          <a:p>
            <a:r>
              <a:rPr lang="en-US" dirty="0"/>
              <a:t>Search for out-of-vocabulary words in noun phrases</a:t>
            </a:r>
          </a:p>
          <a:p>
            <a:r>
              <a:rPr lang="en-US" dirty="0"/>
              <a:t>Use existing NER tagging (Spacy)</a:t>
            </a:r>
          </a:p>
          <a:p>
            <a:r>
              <a:rPr lang="en-US" dirty="0"/>
              <a:t>Validate with dictionary of known names -&gt; hard to do</a:t>
            </a:r>
          </a:p>
          <a:p>
            <a:r>
              <a:rPr lang="en-US" dirty="0"/>
              <a:t>Difficulties:</a:t>
            </a:r>
          </a:p>
          <a:p>
            <a:pPr lvl="1"/>
            <a:r>
              <a:rPr lang="en-US" dirty="0"/>
              <a:t>OCR: Missing spaces confuse NER models</a:t>
            </a:r>
          </a:p>
          <a:p>
            <a:pPr lvl="1"/>
            <a:r>
              <a:rPr lang="en-US" dirty="0"/>
              <a:t>Lists of names (participants) in text that are hard to segment</a:t>
            </a:r>
          </a:p>
          <a:p>
            <a:endParaRPr lang="en-US" dirty="0"/>
          </a:p>
        </p:txBody>
      </p:sp>
    </p:spTree>
    <p:extLst>
      <p:ext uri="{BB962C8B-B14F-4D97-AF65-F5344CB8AC3E}">
        <p14:creationId xmlns:p14="http://schemas.microsoft.com/office/powerpoint/2010/main" val="29336798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Names are hard</a:t>
            </a:r>
          </a:p>
        </p:txBody>
      </p:sp>
      <p:sp>
        <p:nvSpPr>
          <p:cNvPr id="4" name="Text Placeholder 3">
            <a:extLst>
              <a:ext uri="{FF2B5EF4-FFF2-40B4-BE49-F238E27FC236}">
                <a16:creationId xmlns:a16="http://schemas.microsoft.com/office/drawing/2014/main" id="{4026BF7F-A90C-7D46-B806-4F2A8A1F3086}"/>
              </a:ext>
            </a:extLst>
          </p:cNvPr>
          <p:cNvSpPr>
            <a:spLocks noGrp="1"/>
          </p:cNvSpPr>
          <p:nvPr>
            <p:ph type="body" sz="quarter" idx="15"/>
          </p:nvPr>
        </p:nvSpPr>
        <p:spPr/>
        <p:txBody>
          <a:bodyPr/>
          <a:lstStyle/>
          <a:p>
            <a:endParaRPr lang="en-US"/>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r>
              <a:rPr lang="en-US" dirty="0"/>
              <a:t>Chose to focus on zip codes first because of the difficulty of validating names</a:t>
            </a:r>
          </a:p>
          <a:p>
            <a:pPr lvl="1"/>
            <a:r>
              <a:rPr lang="en-US" dirty="0"/>
              <a:t>Hard to distinguish between a name and other parts of the text</a:t>
            </a:r>
          </a:p>
          <a:p>
            <a:pPr lvl="1"/>
            <a:r>
              <a:rPr lang="en-US" dirty="0"/>
              <a:t>Many names were redacted</a:t>
            </a:r>
          </a:p>
          <a:p>
            <a:pPr lvl="1"/>
            <a:r>
              <a:rPr lang="en-US" dirty="0"/>
              <a:t>No easy way to validate names</a:t>
            </a:r>
          </a:p>
        </p:txBody>
      </p:sp>
    </p:spTree>
    <p:extLst>
      <p:ext uri="{BB962C8B-B14F-4D97-AF65-F5344CB8AC3E}">
        <p14:creationId xmlns:p14="http://schemas.microsoft.com/office/powerpoint/2010/main" val="32314066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2F2772-CA16-5F46-8D60-DB3D7DD30A67}"/>
              </a:ext>
            </a:extLst>
          </p:cNvPr>
          <p:cNvSpPr>
            <a:spLocks noGrp="1"/>
          </p:cNvSpPr>
          <p:nvPr>
            <p:ph type="ftr" sz="quarter" idx="12"/>
          </p:nvPr>
        </p:nvSpPr>
        <p:spPr/>
        <p:txBody>
          <a:bodyPr/>
          <a:lstStyle/>
          <a:p>
            <a:r>
              <a:rPr lang="en-US"/>
              <a:t>Geographic Hotspots for Activism during the HIV/AIDS Crisis</a:t>
            </a:r>
            <a:endParaRPr lang="en-US" dirty="0"/>
          </a:p>
        </p:txBody>
      </p:sp>
      <p:sp>
        <p:nvSpPr>
          <p:cNvPr id="3" name="Title 2">
            <a:extLst>
              <a:ext uri="{FF2B5EF4-FFF2-40B4-BE49-F238E27FC236}">
                <a16:creationId xmlns:a16="http://schemas.microsoft.com/office/drawing/2014/main" id="{D8C193DE-C34C-BD4A-BEA6-D85633872898}"/>
              </a:ext>
            </a:extLst>
          </p:cNvPr>
          <p:cNvSpPr>
            <a:spLocks noGrp="1"/>
          </p:cNvSpPr>
          <p:nvPr>
            <p:ph type="title"/>
          </p:nvPr>
        </p:nvSpPr>
        <p:spPr/>
        <p:txBody>
          <a:bodyPr/>
          <a:lstStyle/>
          <a:p>
            <a:r>
              <a:rPr lang="en-US" dirty="0"/>
              <a:t>Analysis &amp; Mapping</a:t>
            </a:r>
          </a:p>
        </p:txBody>
      </p:sp>
      <p:sp>
        <p:nvSpPr>
          <p:cNvPr id="4" name="Text Placeholder 3">
            <a:extLst>
              <a:ext uri="{FF2B5EF4-FFF2-40B4-BE49-F238E27FC236}">
                <a16:creationId xmlns:a16="http://schemas.microsoft.com/office/drawing/2014/main" id="{4026BF7F-A90C-7D46-B806-4F2A8A1F3086}"/>
              </a:ext>
            </a:extLst>
          </p:cNvPr>
          <p:cNvSpPr>
            <a:spLocks noGrp="1"/>
          </p:cNvSpPr>
          <p:nvPr>
            <p:ph type="body" sz="quarter" idx="15"/>
          </p:nvPr>
        </p:nvSpPr>
        <p:spPr/>
        <p:txBody>
          <a:bodyPr/>
          <a:lstStyle/>
          <a:p>
            <a:endParaRPr lang="en-US"/>
          </a:p>
        </p:txBody>
      </p:sp>
      <p:sp>
        <p:nvSpPr>
          <p:cNvPr id="5" name="Content Placeholder 4">
            <a:extLst>
              <a:ext uri="{FF2B5EF4-FFF2-40B4-BE49-F238E27FC236}">
                <a16:creationId xmlns:a16="http://schemas.microsoft.com/office/drawing/2014/main" id="{70DE2BB3-23E1-8744-AAC8-87A5B1F049A7}"/>
              </a:ext>
            </a:extLst>
          </p:cNvPr>
          <p:cNvSpPr>
            <a:spLocks noGrp="1"/>
          </p:cNvSpPr>
          <p:nvPr>
            <p:ph idx="1"/>
          </p:nvPr>
        </p:nvSpPr>
        <p:spPr/>
        <p:txBody>
          <a:bodyPr/>
          <a:lstStyle/>
          <a:p>
            <a:r>
              <a:rPr lang="en-US" dirty="0"/>
              <a:t>To approach mapping, we started with a data frame where each record represented a specific zip code mention, from a specific document</a:t>
            </a:r>
          </a:p>
          <a:p>
            <a:r>
              <a:rPr lang="en-US" dirty="0"/>
              <a:t>We then counted, for each zip code found, the number of unique documents (aka projects) they appeared in and the number of total mentions across all projects.</a:t>
            </a:r>
          </a:p>
          <a:p>
            <a:endParaRPr lang="en-US" dirty="0"/>
          </a:p>
        </p:txBody>
      </p:sp>
    </p:spTree>
    <p:extLst>
      <p:ext uri="{BB962C8B-B14F-4D97-AF65-F5344CB8AC3E}">
        <p14:creationId xmlns:p14="http://schemas.microsoft.com/office/powerpoint/2010/main" val="2216779457"/>
      </p:ext>
    </p:extLst>
  </p:cSld>
  <p:clrMapOvr>
    <a:masterClrMapping/>
  </p:clrMapOvr>
  <p:transition>
    <p:fade/>
  </p:transition>
</p:sld>
</file>

<file path=ppt/theme/theme1.xml><?xml version="1.0" encoding="utf-8"?>
<a:theme xmlns:a="http://schemas.openxmlformats.org/drawingml/2006/main" name="UCSF Classic">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marL="295275" marR="0" indent="-295275" algn="l" defTabSz="640080" rtl="0" eaLnBrk="1" fontAlgn="auto" latinLnBrk="0" hangingPunct="1">
          <a:lnSpc>
            <a:spcPct val="100000"/>
          </a:lnSpc>
          <a:spcBef>
            <a:spcPts val="0"/>
          </a:spcBef>
          <a:spcAft>
            <a:spcPts val="1000"/>
          </a:spcAft>
          <a:buClr>
            <a:srgbClr val="0093D0"/>
          </a:buClr>
          <a:buSzPct val="80000"/>
          <a:buFont typeface="Wingdings" charset="2"/>
          <a:buChar char="§"/>
          <a:tabLst/>
          <a:defRPr kumimoji="0" sz="2200" b="0" i="0" u="none" strike="noStrike" kern="1200" cap="none" spc="0" normalizeH="0" baseline="0" noProof="0" dirty="0" smtClean="0">
            <a:ln>
              <a:noFill/>
            </a:ln>
            <a:solidFill>
              <a:srgbClr val="052049"/>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a:themeElements>
    <a:clrScheme name="UCSF Colors">
      <a:dk1>
        <a:srgbClr val="052049"/>
      </a:dk1>
      <a:lt1>
        <a:srgbClr val="FFFFFF"/>
      </a:lt1>
      <a:dk2>
        <a:srgbClr val="052049"/>
      </a:dk2>
      <a:lt2>
        <a:srgbClr val="FFFFFF"/>
      </a:lt2>
      <a:accent1>
        <a:srgbClr val="0093D0"/>
      </a:accent1>
      <a:accent2>
        <a:srgbClr val="18A3AC"/>
      </a:accent2>
      <a:accent3>
        <a:srgbClr val="9DC23B"/>
      </a:accent3>
      <a:accent4>
        <a:srgbClr val="F58024"/>
      </a:accent4>
      <a:accent5>
        <a:srgbClr val="C7CED1"/>
      </a:accent5>
      <a:accent6>
        <a:srgbClr val="716FB3"/>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3.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10299</TotalTime>
  <Words>1762</Words>
  <Application>Microsoft Macintosh PowerPoint</Application>
  <PresentationFormat>On-screen Show (16:9)</PresentationFormat>
  <Paragraphs>183</Paragraphs>
  <Slides>25</Slides>
  <Notes>14</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.AppleSystemUIFont</vt:lpstr>
      <vt:lpstr>Arial</vt:lpstr>
      <vt:lpstr>Garamond</vt:lpstr>
      <vt:lpstr>Wingdings</vt:lpstr>
      <vt:lpstr>UCSF Classic</vt:lpstr>
      <vt:lpstr>UCSF Contemporary</vt:lpstr>
      <vt:lpstr>Geographic Hotspots for Activism during the HIV/AIDS crisis</vt:lpstr>
      <vt:lpstr>Project Vision</vt:lpstr>
      <vt:lpstr>Why is this important?</vt:lpstr>
      <vt:lpstr>Our Approach for Geography</vt:lpstr>
      <vt:lpstr>Our Approach for Sociology</vt:lpstr>
      <vt:lpstr>Extracting Addresses</vt:lpstr>
      <vt:lpstr>Extracting Names</vt:lpstr>
      <vt:lpstr>Names are hard</vt:lpstr>
      <vt:lpstr>Analysis &amp; Mapping</vt:lpstr>
      <vt:lpstr>Analysis &amp; Mapping</vt:lpstr>
      <vt:lpstr>PowerPoint Presentation</vt:lpstr>
      <vt:lpstr>California</vt:lpstr>
      <vt:lpstr>USA</vt:lpstr>
      <vt:lpstr>Discussion</vt:lpstr>
      <vt:lpstr>Activism and Disease Prevalence</vt:lpstr>
      <vt:lpstr>PowerPoint Presentation</vt:lpstr>
      <vt:lpstr>Comparison of the National geographies of AIDS activism (left) with AIDS incidence at the height of the crisis (right, from 1993)</vt:lpstr>
      <vt:lpstr>PowerPoint Presentation</vt:lpstr>
      <vt:lpstr>National historic centers of activism (left) vs annual HIV/AIDS incidence rate in 2016 (right)</vt:lpstr>
      <vt:lpstr>PowerPoint Presentation</vt:lpstr>
      <vt:lpstr>PowerPoint Presentation</vt:lpstr>
      <vt:lpstr>Discussion</vt:lpstr>
      <vt:lpstr>Next Steps – where do we go from here?</vt:lpstr>
      <vt:lpstr>Questions</vt:lpstr>
      <vt:lpstr>Session Overview</vt:lpstr>
    </vt:vector>
  </TitlesOfParts>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Thombley, Robert</cp:lastModifiedBy>
  <cp:revision>249</cp:revision>
  <cp:lastPrinted>2019-10-10T05:06:52Z</cp:lastPrinted>
  <dcterms:created xsi:type="dcterms:W3CDTF">2017-04-18T17:07:44Z</dcterms:created>
  <dcterms:modified xsi:type="dcterms:W3CDTF">2019-10-25T20:39:19Z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